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embeddings/Microsoft___1.bin" ContentType="application/vnd.openxmlformats-officedocument.oleObject"/>
  <Override PartName="/ppt/embeddings/Microsoft___2.bin" ContentType="application/vnd.openxmlformats-officedocument.oleObject"/>
  <Override PartName="/ppt/embeddings/Microsoft___3.bin" ContentType="application/vnd.openxmlformats-officedocument.oleObject"/>
  <Override PartName="/ppt/embeddings/Microsoft___4.bin" ContentType="application/vnd.openxmlformats-officedocument.oleObject"/>
  <Override PartName="/ppt/embeddings/Microsoft___5.bin" ContentType="application/vnd.openxmlformats-officedocument.oleObject"/>
  <Override PartName="/ppt/embeddings/Microsoft___6.bin" ContentType="application/vnd.openxmlformats-officedocument.oleObject"/>
  <Override PartName="/ppt/embeddings/Microsoft___7.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</p:sldMasterIdLst>
  <p:notesMasterIdLst>
    <p:notesMasterId r:id="rId40"/>
  </p:notesMasterIdLst>
  <p:handoutMasterIdLst>
    <p:handoutMasterId r:id="rId41"/>
  </p:handoutMasterIdLst>
  <p:sldIdLst>
    <p:sldId id="256" r:id="rId2"/>
    <p:sldId id="259" r:id="rId3"/>
    <p:sldId id="260" r:id="rId4"/>
    <p:sldId id="261" r:id="rId5"/>
    <p:sldId id="262" r:id="rId6"/>
    <p:sldId id="264" r:id="rId7"/>
    <p:sldId id="265" r:id="rId8"/>
    <p:sldId id="267" r:id="rId9"/>
    <p:sldId id="269" r:id="rId10"/>
    <p:sldId id="276" r:id="rId11"/>
    <p:sldId id="271" r:id="rId12"/>
    <p:sldId id="270" r:id="rId13"/>
    <p:sldId id="272" r:id="rId14"/>
    <p:sldId id="274" r:id="rId15"/>
    <p:sldId id="275" r:id="rId16"/>
    <p:sldId id="277" r:id="rId17"/>
    <p:sldId id="266" r:id="rId18"/>
    <p:sldId id="278" r:id="rId19"/>
    <p:sldId id="280" r:id="rId20"/>
    <p:sldId id="279" r:id="rId21"/>
    <p:sldId id="281" r:id="rId22"/>
    <p:sldId id="283" r:id="rId23"/>
    <p:sldId id="282" r:id="rId24"/>
    <p:sldId id="284" r:id="rId25"/>
    <p:sldId id="285" r:id="rId26"/>
    <p:sldId id="286" r:id="rId27"/>
    <p:sldId id="287" r:id="rId28"/>
    <p:sldId id="288" r:id="rId29"/>
    <p:sldId id="289" r:id="rId30"/>
    <p:sldId id="290" r:id="rId31"/>
    <p:sldId id="291" r:id="rId32"/>
    <p:sldId id="292" r:id="rId33"/>
    <p:sldId id="293" r:id="rId34"/>
    <p:sldId id="294" r:id="rId35"/>
    <p:sldId id="295" r:id="rId36"/>
    <p:sldId id="296" r:id="rId37"/>
    <p:sldId id="297" r:id="rId38"/>
    <p:sldId id="298" r:id="rId39"/>
  </p:sldIdLst>
  <p:sldSz cx="9144000" cy="6858000" type="screen4x3"/>
  <p:notesSz cx="6858000" cy="9144000"/>
  <p:defaultTextStyle>
    <a:defPPr>
      <a:defRPr lang="de-DE"/>
    </a:defPPr>
    <a:lvl1pPr algn="r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r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r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r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r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5FE35"/>
    <a:srgbClr val="B5CA82"/>
    <a:srgbClr val="91AC6B"/>
    <a:srgbClr val="41BEFF"/>
    <a:srgbClr val="0099FF"/>
    <a:srgbClr val="CA213F"/>
    <a:srgbClr val="E53418"/>
    <a:srgbClr val="FF8000"/>
    <a:srgbClr val="0065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E25E649-3F16-4E02-A733-19D2CDBF48F0}" styleName="中度样式 3 - 强调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505E3EF-67EA-436B-97B2-0124C06EBD24}" styleName="中度样式 4 - 强调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269D01E-BC32-4049-B463-5C60D7B0CCD2}" styleName="主题样式 2 - 强调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9C7853C-536D-4A76-A0AE-DD22124D55A5}" styleName="主题样式 1 - 强调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主题样式 1 - 强调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主题样式 1 - 强调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主题样式 1 - 强调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C083E6E3-FA7D-4D7B-A595-EF9225AFEA82}" styleName="浅色样式 1 - 强调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1E171933-4619-4E11-9A3F-F7608DF75F80}" styleName="中度样式 1 - 强调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1FECB4D8-DB02-4DC6-A0A2-4F2EBAE1DC90}" styleName="中度样式 1 - 强调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69012ECD-51FC-41F1-AA8D-1B2483CD663E}" styleName="浅色样式 2 - 强调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17292A2E-F333-43FB-9621-5CBBE7FDCDCB}" styleName="浅色样式 2 - 强调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616DA210-FB5B-4158-B5E0-FEB733F419BA}" styleName="浅色样式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浅色样式 3 - 强调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DA37D80-6434-44D0-A028-1B22A696006F}" styleName="浅色样式 3 - 强调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8799B23B-EC83-4686-B30A-512413B5E67A}" styleName="浅色样式 3 - 强调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ED083AE6-46FA-4A59-8FB0-9F97EB10719F}" styleName="浅色样式 3 - 强调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9DCAF9ED-07DC-4A11-8D7F-57B35C25682E}" styleName="中度样式 1 - 强调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1209" autoAdjust="0"/>
  </p:normalViewPr>
  <p:slideViewPr>
    <p:cSldViewPr snapToGrid="0">
      <p:cViewPr varScale="1">
        <p:scale>
          <a:sx n="130" d="100"/>
          <a:sy n="130" d="100"/>
        </p:scale>
        <p:origin x="-1896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86" d="100"/>
          <a:sy n="86" d="100"/>
        </p:scale>
        <p:origin x="-3840" y="-11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notesMaster" Target="notesMasters/notesMaster1.xml"/><Relationship Id="rId41" Type="http://schemas.openxmlformats.org/officeDocument/2006/relationships/handoutMaster" Target="handoutMasters/handoutMaster1.xml"/><Relationship Id="rId42" Type="http://schemas.openxmlformats.org/officeDocument/2006/relationships/printerSettings" Target="printerSettings/printerSettings1.bin"/><Relationship Id="rId43" Type="http://schemas.openxmlformats.org/officeDocument/2006/relationships/presProps" Target="presProps.xml"/><Relationship Id="rId44" Type="http://schemas.openxmlformats.org/officeDocument/2006/relationships/viewProps" Target="viewProps.xml"/><Relationship Id="rId45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Relationship Id="rId2" Type="http://schemas.openxmlformats.org/officeDocument/2006/relationships/image" Target="../media/image11.emf"/><Relationship Id="rId3" Type="http://schemas.openxmlformats.org/officeDocument/2006/relationships/image" Target="../media/image12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emf"/><Relationship Id="rId2" Type="http://schemas.openxmlformats.org/officeDocument/2006/relationships/image" Target="../media/image35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508000" y="169863"/>
            <a:ext cx="3378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91000" y="169863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zh-CN" altLang="en-US"/>
          </a:p>
        </p:txBody>
      </p:sp>
      <p:sp>
        <p:nvSpPr>
          <p:cNvPr id="1434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1434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fld id="{FD525900-7221-E540-ABC5-8029FC395017}" type="slidenum">
              <a:rPr lang="de-DE" altLang="zh-CN"/>
              <a:pPr/>
              <a:t>‹#›</a:t>
            </a:fld>
            <a:endParaRPr lang="de-DE" altLang="zh-CN"/>
          </a:p>
        </p:txBody>
      </p:sp>
    </p:spTree>
    <p:extLst>
      <p:ext uri="{BB962C8B-B14F-4D97-AF65-F5344CB8AC3E}">
        <p14:creationId xmlns:p14="http://schemas.microsoft.com/office/powerpoint/2010/main" val="36422511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zh-CN" altLang="en-US"/>
          </a:p>
        </p:txBody>
      </p:sp>
      <p:sp>
        <p:nvSpPr>
          <p:cNvPr id="614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zh-CN"/>
              <a:t>Mastertextformat bearbeiten</a:t>
            </a:r>
          </a:p>
          <a:p>
            <a:pPr lvl="1"/>
            <a:r>
              <a:rPr lang="de-DE" altLang="zh-CN"/>
              <a:t>Zweite Ebene</a:t>
            </a:r>
          </a:p>
          <a:p>
            <a:pPr lvl="2"/>
            <a:r>
              <a:rPr lang="de-DE" altLang="zh-CN"/>
              <a:t>Dritte Ebene</a:t>
            </a:r>
          </a:p>
          <a:p>
            <a:pPr lvl="3"/>
            <a:r>
              <a:rPr lang="de-DE" altLang="zh-CN"/>
              <a:t>Vierte Ebene</a:t>
            </a:r>
          </a:p>
          <a:p>
            <a:pPr lvl="4"/>
            <a:r>
              <a:rPr lang="de-DE" altLang="zh-CN"/>
              <a:t>Fünfte Ebene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fld id="{0AB75A32-50F3-534B-9797-939AF84BDE0D}" type="slidenum">
              <a:rPr lang="de-DE" altLang="zh-CN"/>
              <a:pPr/>
              <a:t>‹#›</a:t>
            </a:fld>
            <a:endParaRPr lang="de-DE" altLang="zh-CN"/>
          </a:p>
        </p:txBody>
      </p:sp>
    </p:spTree>
    <p:extLst>
      <p:ext uri="{BB962C8B-B14F-4D97-AF65-F5344CB8AC3E}">
        <p14:creationId xmlns:p14="http://schemas.microsoft.com/office/powerpoint/2010/main" val="1080041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pitchFamily="-65" charset="-128"/>
        <a:cs typeface="ＭＳ Ｐゴシック" pitchFamily="18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pitchFamily="-65" charset="-128"/>
        <a:cs typeface="ＭＳ Ｐゴシック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pitchFamily="-65" charset="-128"/>
        <a:cs typeface="ＭＳ Ｐゴシック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pitchFamily="-65" charset="-128"/>
        <a:cs typeface="ＭＳ Ｐゴシック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pitchFamily="-65" charset="-128"/>
        <a:cs typeface="ＭＳ Ｐゴシック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B75A32-50F3-534B-9797-939AF84BDE0D}" type="slidenum">
              <a:rPr lang="de-DE" altLang="zh-CN" smtClean="0"/>
              <a:pPr/>
              <a:t>1</a:t>
            </a:fld>
            <a:endParaRPr lang="de-DE" altLang="zh-CN"/>
          </a:p>
        </p:txBody>
      </p:sp>
    </p:spTree>
    <p:extLst>
      <p:ext uri="{BB962C8B-B14F-4D97-AF65-F5344CB8AC3E}">
        <p14:creationId xmlns:p14="http://schemas.microsoft.com/office/powerpoint/2010/main" val="12909474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8"/>
          <p:cNvSpPr txBox="1">
            <a:spLocks noChangeArrowheads="1"/>
          </p:cNvSpPr>
          <p:nvPr userDrawn="1"/>
        </p:nvSpPr>
        <p:spPr bwMode="auto">
          <a:xfrm>
            <a:off x="6229350" y="479425"/>
            <a:ext cx="18415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de-DE" altLang="zh-CN" sz="900">
                <a:solidFill>
                  <a:schemeClr val="bg2"/>
                </a:solidFill>
              </a:rPr>
              <a:t>Technische Universität München</a:t>
            </a:r>
          </a:p>
        </p:txBody>
      </p:sp>
      <p:sp>
        <p:nvSpPr>
          <p:cNvPr id="5" name="Line 22"/>
          <p:cNvSpPr>
            <a:spLocks noChangeShapeType="1"/>
          </p:cNvSpPr>
          <p:nvPr userDrawn="1"/>
        </p:nvSpPr>
        <p:spPr bwMode="auto">
          <a:xfrm>
            <a:off x="0" y="685800"/>
            <a:ext cx="9144000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latin typeface="Arial" pitchFamily="34" charset="0"/>
              <a:ea typeface="ＭＳ Ｐゴシック" pitchFamily="18" charset="-128"/>
              <a:cs typeface="ＭＳ Ｐゴシック" pitchFamily="18" charset="-128"/>
            </a:endParaRPr>
          </a:p>
        </p:txBody>
      </p:sp>
      <p:sp>
        <p:nvSpPr>
          <p:cNvPr id="6" name="Line 23"/>
          <p:cNvSpPr>
            <a:spLocks noChangeShapeType="1"/>
          </p:cNvSpPr>
          <p:nvPr userDrawn="1"/>
        </p:nvSpPr>
        <p:spPr bwMode="auto">
          <a:xfrm>
            <a:off x="0" y="6324600"/>
            <a:ext cx="9144000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latin typeface="Arial" pitchFamily="34" charset="0"/>
              <a:ea typeface="ＭＳ Ｐゴシック" pitchFamily="18" charset="-128"/>
              <a:cs typeface="ＭＳ Ｐゴシック" pitchFamily="18" charset="-128"/>
            </a:endParaRPr>
          </a:p>
        </p:txBody>
      </p:sp>
      <p:pic>
        <p:nvPicPr>
          <p:cNvPr id="7" name="Picture 2" descr="C:\Users\Flopc\Desktop\ppt\TUMLogo_oZ_Vollfl_blau_RGB.emf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5925" y="325438"/>
            <a:ext cx="606425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67" name="Rectangle 3"/>
          <p:cNvSpPr>
            <a:spLocks noGrp="1" noChangeArrowheads="1"/>
          </p:cNvSpPr>
          <p:nvPr>
            <p:ph type="ctrTitle"/>
          </p:nvPr>
        </p:nvSpPr>
        <p:spPr>
          <a:xfrm>
            <a:off x="495300" y="1828800"/>
            <a:ext cx="8128000" cy="1295400"/>
          </a:xfrm>
        </p:spPr>
        <p:txBody>
          <a:bodyPr/>
          <a:lstStyle>
            <a:lvl1pPr algn="ctr">
              <a:defRPr sz="3200" b="1"/>
            </a:lvl1pPr>
          </a:lstStyle>
          <a:p>
            <a:r>
              <a:rPr lang="zh-CN" altLang="en-US" smtClean="0"/>
              <a:t>单击此处编辑母版标题样式</a:t>
            </a:r>
            <a:endParaRPr lang="de-DE" dirty="0"/>
          </a:p>
        </p:txBody>
      </p:sp>
      <p:sp>
        <p:nvSpPr>
          <p:cNvPr id="11268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508000" y="3429000"/>
            <a:ext cx="8128000" cy="1752600"/>
          </a:xfrm>
        </p:spPr>
        <p:txBody>
          <a:bodyPr/>
          <a:lstStyle>
            <a:lvl1pPr marL="0" indent="0" algn="ctr">
              <a:buFontTx/>
              <a:buNone/>
              <a:defRPr sz="2400"/>
            </a:lvl1pPr>
          </a:lstStyle>
          <a:p>
            <a:r>
              <a:rPr lang="zh-CN" altLang="en-US" smtClean="0"/>
              <a:t>单击此处编辑母版副标题样式</a:t>
            </a:r>
            <a:endParaRPr lang="de-DE" dirty="0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0"/>
          </p:nvPr>
        </p:nvSpPr>
        <p:spPr>
          <a:xfrm>
            <a:off x="508000" y="6400800"/>
            <a:ext cx="8153400" cy="304800"/>
          </a:xfrm>
        </p:spPr>
        <p:txBody>
          <a:bodyPr anchor="t"/>
          <a:lstStyle>
            <a:lvl1pPr>
              <a:defRPr/>
            </a:lvl1pPr>
          </a:lstStyle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92015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FC6FD9B-C586-5149-A086-FA42CA14A436}" type="datetime1">
              <a:rPr lang="de-DE" altLang="zh-CN"/>
              <a:pPr/>
              <a:t>19/04/16</a:t>
            </a:fld>
            <a:endParaRPr lang="de-DE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D325E1D-63FD-FE4F-A869-8973950D73AF}" type="slidenum">
              <a:rPr lang="de-DE" altLang="zh-CN"/>
              <a:pPr/>
              <a:t>‹#›</a:t>
            </a:fld>
            <a:endParaRPr lang="de-DE" altLang="zh-CN"/>
          </a:p>
        </p:txBody>
      </p:sp>
    </p:spTree>
    <p:extLst>
      <p:ext uri="{BB962C8B-B14F-4D97-AF65-F5344CB8AC3E}">
        <p14:creationId xmlns:p14="http://schemas.microsoft.com/office/powerpoint/2010/main" val="13037324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200" baseline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508000" y="1828800"/>
            <a:ext cx="3987800" cy="4343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828800"/>
            <a:ext cx="3987800" cy="4343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1F27EB1-14A6-014E-90ED-F8708C598BF7}" type="datetime1">
              <a:rPr lang="de-DE" altLang="zh-CN"/>
              <a:pPr/>
              <a:t>19/04/16</a:t>
            </a:fld>
            <a:endParaRPr lang="de-DE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78C785E-0025-AD46-B6E6-9596714D5752}" type="slidenum">
              <a:rPr lang="de-DE" altLang="zh-CN"/>
              <a:pPr/>
              <a:t>‹#›</a:t>
            </a:fld>
            <a:endParaRPr lang="de-DE" altLang="zh-CN"/>
          </a:p>
        </p:txBody>
      </p:sp>
    </p:spTree>
    <p:extLst>
      <p:ext uri="{BB962C8B-B14F-4D97-AF65-F5344CB8AC3E}">
        <p14:creationId xmlns:p14="http://schemas.microsoft.com/office/powerpoint/2010/main" val="9129337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theme" Target="../theme/theme1.xml"/><Relationship Id="rId5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08000" y="914400"/>
            <a:ext cx="81280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zh-CN"/>
              <a:t>Mastertitelformat bearbeiten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08000" y="1828800"/>
            <a:ext cx="8128000" cy="434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zh-CN"/>
              <a:t>Mastertextformat bearbeiten</a:t>
            </a:r>
          </a:p>
          <a:p>
            <a:pPr lvl="1"/>
            <a:r>
              <a:rPr lang="de-DE" altLang="zh-CN"/>
              <a:t>Zweite Ebene</a:t>
            </a:r>
          </a:p>
          <a:p>
            <a:pPr lvl="2"/>
            <a:r>
              <a:rPr lang="de-DE" altLang="zh-CN"/>
              <a:t>Dritte Ebene</a:t>
            </a:r>
          </a:p>
          <a:p>
            <a:pPr lvl="3"/>
            <a:r>
              <a:rPr lang="de-DE" altLang="zh-CN"/>
              <a:t>Vierte Ebene</a:t>
            </a:r>
          </a:p>
          <a:p>
            <a:pPr lvl="4"/>
            <a:r>
              <a:rPr lang="de-DE" altLang="zh-CN"/>
              <a:t>Fünfte Ebene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508000" y="6400800"/>
            <a:ext cx="1905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fld id="{2FFC457B-BD01-214A-B6CB-110FBD4F682A}" type="datetime1">
              <a:rPr lang="de-DE" altLang="zh-CN"/>
              <a:pPr/>
              <a:t>19/04/16</a:t>
            </a:fld>
            <a:endParaRPr lang="de-DE" altLang="zh-CN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590800" y="6400800"/>
            <a:ext cx="39624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31000" y="6400800"/>
            <a:ext cx="1905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fld id="{2721737F-B762-7C48-8D81-E0B1E94AE22D}" type="slidenum">
              <a:rPr lang="de-DE" altLang="zh-CN"/>
              <a:pPr/>
              <a:t>‹#›</a:t>
            </a:fld>
            <a:endParaRPr lang="de-DE" altLang="zh-CN"/>
          </a:p>
        </p:txBody>
      </p:sp>
      <p:sp>
        <p:nvSpPr>
          <p:cNvPr id="12" name="Text Box 18"/>
          <p:cNvSpPr txBox="1">
            <a:spLocks noChangeArrowheads="1"/>
          </p:cNvSpPr>
          <p:nvPr/>
        </p:nvSpPr>
        <p:spPr bwMode="auto">
          <a:xfrm>
            <a:off x="6229350" y="479425"/>
            <a:ext cx="18415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de-DE" altLang="zh-CN" sz="900">
                <a:solidFill>
                  <a:schemeClr val="bg2"/>
                </a:solidFill>
              </a:rPr>
              <a:t>Technische Universität München</a:t>
            </a:r>
          </a:p>
        </p:txBody>
      </p:sp>
      <p:sp>
        <p:nvSpPr>
          <p:cNvPr id="14" name="Line 23"/>
          <p:cNvSpPr>
            <a:spLocks noChangeShapeType="1"/>
          </p:cNvSpPr>
          <p:nvPr/>
        </p:nvSpPr>
        <p:spPr bwMode="auto">
          <a:xfrm>
            <a:off x="0" y="6324600"/>
            <a:ext cx="9144000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latin typeface="Arial" pitchFamily="34" charset="0"/>
              <a:ea typeface="ＭＳ Ｐゴシック" pitchFamily="18" charset="-128"/>
              <a:cs typeface="ＭＳ Ｐゴシック" pitchFamily="18" charset="-128"/>
            </a:endParaRPr>
          </a:p>
        </p:txBody>
      </p:sp>
      <p:pic>
        <p:nvPicPr>
          <p:cNvPr id="1033" name="Picture 2" descr="C:\Users\Flopc\Desktop\ppt\TUMLogo_oZ_Vollfl_blau_RGB.em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5925" y="325438"/>
            <a:ext cx="606425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Line 22"/>
          <p:cNvSpPr>
            <a:spLocks noChangeShapeType="1"/>
          </p:cNvSpPr>
          <p:nvPr/>
        </p:nvSpPr>
        <p:spPr bwMode="auto">
          <a:xfrm>
            <a:off x="0" y="685800"/>
            <a:ext cx="9144000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latin typeface="Arial" pitchFamily="34" charset="0"/>
              <a:ea typeface="ＭＳ Ｐゴシック" pitchFamily="18" charset="-128"/>
              <a:cs typeface="ＭＳ Ｐゴシック" pitchFamily="18" charset="-128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3" r:id="rId2"/>
    <p:sldLayoutId id="2147483694" r:id="rId3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+mj-lt"/>
          <a:ea typeface="ＭＳ Ｐゴシック" pitchFamily="-65" charset="-128"/>
          <a:cs typeface="ＭＳ Ｐゴシック" pitchFamily="18" charset="-128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pitchFamily="34" charset="0"/>
          <a:ea typeface="ＭＳ Ｐゴシック" pitchFamily="-65" charset="-128"/>
          <a:cs typeface="ＭＳ Ｐゴシック" pitchFamily="18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pitchFamily="34" charset="0"/>
          <a:ea typeface="ＭＳ Ｐゴシック" pitchFamily="-65" charset="-128"/>
          <a:cs typeface="ＭＳ Ｐゴシック" pitchFamily="18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pitchFamily="34" charset="0"/>
          <a:ea typeface="ＭＳ Ｐゴシック" pitchFamily="-65" charset="-128"/>
          <a:cs typeface="ＭＳ Ｐゴシック" pitchFamily="18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pitchFamily="34" charset="0"/>
          <a:ea typeface="ＭＳ Ｐゴシック" pitchFamily="-65" charset="-128"/>
          <a:cs typeface="ＭＳ Ｐゴシック" pitchFamily="18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pitchFamily="-65" charset="-128"/>
          <a:cs typeface="ＭＳ Ｐゴシック" pitchFamily="18" charset="-128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pitchFamily="-65" charset="-128"/>
          <a:cs typeface="ＭＳ Ｐゴシック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ＭＳ Ｐゴシック" pitchFamily="-65" charset="-128"/>
          <a:cs typeface="ＭＳ Ｐゴシック" charset="0"/>
        </a:defRPr>
      </a:lvl3pPr>
      <a:lvl4pPr marL="15621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pitchFamily="-65" charset="-128"/>
          <a:cs typeface="ＭＳ Ｐゴシック" charset="0"/>
        </a:defRPr>
      </a:lvl4pPr>
      <a:lvl5pPr marL="1981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65" charset="-128"/>
          <a:cs typeface="ＭＳ Ｐゴシック" charset="0"/>
        </a:defRPr>
      </a:lvl5pPr>
      <a:lvl6pPr marL="2438400" indent="-228600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6pPr>
      <a:lvl7pPr marL="2895600" indent="-228600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7pPr>
      <a:lvl8pPr marL="3352800" indent="-228600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8pPr>
      <a:lvl9pPr marL="3810000" indent="-228600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oleObject" Target="../embeddings/Microsoft___1.bin"/><Relationship Id="rId6" Type="http://schemas.openxmlformats.org/officeDocument/2006/relationships/image" Target="../media/image10.emf"/><Relationship Id="rId7" Type="http://schemas.openxmlformats.org/officeDocument/2006/relationships/oleObject" Target="../embeddings/Microsoft___2.bin"/><Relationship Id="rId8" Type="http://schemas.openxmlformats.org/officeDocument/2006/relationships/image" Target="../media/image11.emf"/><Relationship Id="rId9" Type="http://schemas.openxmlformats.org/officeDocument/2006/relationships/oleObject" Target="../embeddings/Microsoft___3.bin"/><Relationship Id="rId10" Type="http://schemas.openxmlformats.org/officeDocument/2006/relationships/image" Target="../media/image12.emf"/><Relationship Id="rId11" Type="http://schemas.openxmlformats.org/officeDocument/2006/relationships/image" Target="../media/image15.pn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__4.bin"/><Relationship Id="rId4" Type="http://schemas.openxmlformats.org/officeDocument/2006/relationships/image" Target="../media/image16.emf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19.png"/><Relationship Id="rId8" Type="http://schemas.openxmlformats.org/officeDocument/2006/relationships/image" Target="../media/image20.png"/><Relationship Id="rId9" Type="http://schemas.openxmlformats.org/officeDocument/2006/relationships/image" Target="../media/image14.png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__5.bin"/><Relationship Id="rId4" Type="http://schemas.openxmlformats.org/officeDocument/2006/relationships/image" Target="../media/image16.emf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19.png"/><Relationship Id="rId8" Type="http://schemas.openxmlformats.org/officeDocument/2006/relationships/image" Target="../media/image20.png"/><Relationship Id="rId9" Type="http://schemas.openxmlformats.org/officeDocument/2006/relationships/image" Target="../media/image14.png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6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oleObject" Target="../embeddings/Microsoft___6.bin"/><Relationship Id="rId5" Type="http://schemas.openxmlformats.org/officeDocument/2006/relationships/image" Target="../media/image34.emf"/><Relationship Id="rId6" Type="http://schemas.openxmlformats.org/officeDocument/2006/relationships/oleObject" Target="../embeddings/Microsoft___7.bin"/><Relationship Id="rId7" Type="http://schemas.openxmlformats.org/officeDocument/2006/relationships/image" Target="../media/image35.emf"/><Relationship Id="rId8" Type="http://schemas.openxmlformats.org/officeDocument/2006/relationships/image" Target="../media/image36.png"/><Relationship Id="rId9" Type="http://schemas.openxmlformats.org/officeDocument/2006/relationships/image" Target="../media/image37.png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Relationship Id="rId3" Type="http://schemas.openxmlformats.org/officeDocument/2006/relationships/image" Target="../media/image4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Relationship Id="rId3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Relationship Id="rId3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sz="1800" dirty="0" smtClean="0">
                <a:solidFill>
                  <a:schemeClr val="bg2"/>
                </a:solidFill>
                <a:latin typeface="Arial" charset="0"/>
                <a:ea typeface="ＭＳ Ｐゴシック" charset="0"/>
                <a:cs typeface="ＭＳ Ｐゴシック" charset="0"/>
              </a:rPr>
              <a:t>Selected Topics for IT Security</a:t>
            </a:r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/>
            </a:r>
            <a:b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</a:br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/>
            </a:r>
            <a:b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</a:br>
            <a:r>
              <a:rPr lang="en-US" altLang="zh-CN" dirty="0" smtClean="0">
                <a:latin typeface="Arial" charset="0"/>
                <a:ea typeface="ＭＳ Ｐゴシック" charset="0"/>
                <a:cs typeface="ＭＳ Ｐゴシック" charset="0"/>
              </a:rPr>
              <a:t>Adversarial</a:t>
            </a:r>
            <a:r>
              <a:rPr lang="zh-CN" altLang="en-US" dirty="0" smtClean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altLang="zh-CN" dirty="0" smtClean="0">
                <a:latin typeface="Arial" charset="0"/>
                <a:ea typeface="ＭＳ Ｐゴシック" charset="0"/>
                <a:cs typeface="ＭＳ Ｐゴシック" charset="0"/>
              </a:rPr>
              <a:t>Learning:</a:t>
            </a:r>
            <a:br>
              <a:rPr lang="en-US" altLang="zh-CN" dirty="0" smtClean="0">
                <a:latin typeface="Arial" charset="0"/>
                <a:ea typeface="ＭＳ Ｐゴシック" charset="0"/>
                <a:cs typeface="ＭＳ Ｐゴシック" charset="0"/>
              </a:rPr>
            </a:br>
            <a:r>
              <a:rPr lang="en-US" altLang="zh-CN" dirty="0" smtClean="0">
                <a:latin typeface="Arial" charset="0"/>
                <a:ea typeface="ＭＳ Ｐゴシック" charset="0"/>
                <a:cs typeface="ＭＳ Ｐゴシック" charset="0"/>
              </a:rPr>
              <a:t>AI</a:t>
            </a:r>
            <a:r>
              <a:rPr lang="zh-CN" altLang="en-US" dirty="0" smtClean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altLang="zh-CN" dirty="0" smtClean="0">
                <a:latin typeface="Arial" charset="0"/>
                <a:ea typeface="ＭＳ Ｐゴシック" charset="0"/>
                <a:cs typeface="ＭＳ Ｐゴシック" charset="0"/>
              </a:rPr>
              <a:t>as</a:t>
            </a:r>
            <a:r>
              <a:rPr lang="zh-CN" altLang="en-US" dirty="0" smtClean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altLang="zh-CN" dirty="0" smtClean="0">
                <a:latin typeface="Arial" charset="0"/>
                <a:ea typeface="ＭＳ Ｐゴシック" charset="0"/>
                <a:cs typeface="ＭＳ Ｐゴシック" charset="0"/>
              </a:rPr>
              <a:t>a</a:t>
            </a:r>
            <a:r>
              <a:rPr lang="zh-CN" altLang="en-US" dirty="0" smtClean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altLang="zh-CN" dirty="0" smtClean="0">
                <a:latin typeface="Arial" charset="0"/>
                <a:ea typeface="ＭＳ Ｐゴシック" charset="0"/>
                <a:cs typeface="ＭＳ Ｐゴシック" charset="0"/>
              </a:rPr>
              <a:t>New</a:t>
            </a:r>
            <a:r>
              <a:rPr lang="zh-CN" altLang="en-US" dirty="0" smtClean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altLang="zh-CN" dirty="0" smtClean="0">
                <a:latin typeface="Arial" charset="0"/>
                <a:ea typeface="ＭＳ Ｐゴシック" charset="0"/>
                <a:cs typeface="ＭＳ Ｐゴシック" charset="0"/>
              </a:rPr>
              <a:t>Security</a:t>
            </a:r>
            <a:r>
              <a:rPr lang="zh-CN" altLang="en-US" dirty="0" smtClean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altLang="zh-CN" dirty="0" smtClean="0">
                <a:latin typeface="Arial" charset="0"/>
                <a:ea typeface="ＭＳ Ｐゴシック" charset="0"/>
                <a:cs typeface="ＭＳ Ｐゴシック" charset="0"/>
              </a:rPr>
              <a:t>Target</a:t>
            </a:r>
            <a:endParaRPr lang="en-US" sz="2800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508000" y="3969921"/>
            <a:ext cx="8128000" cy="2220721"/>
          </a:xfrm>
        </p:spPr>
        <p:txBody>
          <a:bodyPr/>
          <a:lstStyle/>
          <a:p>
            <a:pPr eaLnBrk="1" hangingPunct="1"/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Lecturer</a:t>
            </a:r>
          </a:p>
          <a:p>
            <a:pPr eaLnBrk="1" hangingPunct="1"/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Huang Xiao</a:t>
            </a:r>
          </a:p>
          <a:p>
            <a:r>
              <a:rPr lang="en-US" sz="1400" i="1" dirty="0" err="1">
                <a:latin typeface="Times New Roman"/>
                <a:ea typeface="ＭＳ Ｐゴシック" charset="0"/>
                <a:cs typeface="Times New Roman"/>
              </a:rPr>
              <a:t>x</a:t>
            </a:r>
            <a:r>
              <a:rPr lang="en-US" sz="1400" i="1" dirty="0" err="1" smtClean="0">
                <a:latin typeface="Times New Roman"/>
                <a:ea typeface="ＭＳ Ｐゴシック" charset="0"/>
                <a:cs typeface="Times New Roman"/>
              </a:rPr>
              <a:t>iaohu</a:t>
            </a:r>
            <a:r>
              <a:rPr lang="en-US" sz="1400" i="1" dirty="0" smtClean="0">
                <a:latin typeface="Times New Roman"/>
                <a:ea typeface="ＭＳ Ｐゴシック" charset="0"/>
                <a:cs typeface="Times New Roman"/>
              </a:rPr>
              <a:t> (at) in (dot) tum </a:t>
            </a:r>
            <a:r>
              <a:rPr lang="en-US" altLang="zh-CN" sz="1400" i="1" dirty="0">
                <a:latin typeface="Times New Roman"/>
                <a:ea typeface="ＭＳ Ｐゴシック" charset="0"/>
                <a:cs typeface="Times New Roman"/>
              </a:rPr>
              <a:t>(dot</a:t>
            </a:r>
            <a:r>
              <a:rPr lang="en-US" altLang="zh-CN" sz="1400" i="1" dirty="0" smtClean="0">
                <a:latin typeface="Times New Roman"/>
                <a:ea typeface="ＭＳ Ｐゴシック" charset="0"/>
                <a:cs typeface="Times New Roman"/>
              </a:rPr>
              <a:t>) </a:t>
            </a:r>
            <a:r>
              <a:rPr lang="en-US" sz="1400" i="1" dirty="0" smtClean="0">
                <a:latin typeface="Times New Roman"/>
                <a:ea typeface="ＭＳ Ｐゴシック" charset="0"/>
                <a:cs typeface="Times New Roman"/>
              </a:rPr>
              <a:t>de </a:t>
            </a:r>
          </a:p>
          <a:p>
            <a:endParaRPr lang="en-US" sz="1400" i="1" dirty="0">
              <a:latin typeface="Arial" charset="0"/>
              <a:ea typeface="ＭＳ Ｐゴシック" charset="0"/>
              <a:cs typeface="ＭＳ Ｐゴシック" charset="0"/>
            </a:endParaRPr>
          </a:p>
          <a:p>
            <a:endParaRPr lang="en-US" sz="1400" i="1" dirty="0" smtClean="0">
              <a:latin typeface="Arial" charset="0"/>
              <a:ea typeface="ＭＳ Ｐゴシック" charset="0"/>
              <a:cs typeface="ＭＳ Ｐゴシック" charset="0"/>
            </a:endParaRPr>
          </a:p>
          <a:p>
            <a:r>
              <a:rPr lang="en-US" sz="1400" dirty="0" smtClean="0">
                <a:latin typeface="Arial" charset="0"/>
                <a:ea typeface="ＭＳ Ｐゴシック" charset="0"/>
                <a:cs typeface="ＭＳ Ｐゴシック" charset="0"/>
              </a:rPr>
              <a:t>Chair for IT Security (I20), Prof. Dr. Claudia Eckert</a:t>
            </a:r>
          </a:p>
          <a:p>
            <a:r>
              <a:rPr lang="en-US" sz="1400" dirty="0" err="1" smtClean="0">
                <a:latin typeface="Arial" charset="0"/>
                <a:ea typeface="ＭＳ Ｐゴシック" charset="0"/>
                <a:cs typeface="ＭＳ Ｐゴシック" charset="0"/>
              </a:rPr>
              <a:t>Technische</a:t>
            </a:r>
            <a:r>
              <a:rPr lang="en-US" sz="1400" dirty="0" smtClean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1400" dirty="0" err="1" smtClean="0">
                <a:latin typeface="Arial" charset="0"/>
                <a:ea typeface="ＭＳ Ｐゴシック" charset="0"/>
                <a:cs typeface="ＭＳ Ｐゴシック" charset="0"/>
              </a:rPr>
              <a:t>Universität</a:t>
            </a:r>
            <a:r>
              <a:rPr lang="en-US" sz="1400" dirty="0" smtClean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1400" dirty="0" err="1" smtClean="0">
                <a:latin typeface="Arial" charset="0"/>
                <a:ea typeface="ＭＳ Ｐゴシック" charset="0"/>
                <a:cs typeface="ＭＳ Ｐゴシック" charset="0"/>
              </a:rPr>
              <a:t>München</a:t>
            </a:r>
            <a:endParaRPr lang="en-US" sz="1400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Outline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74885" y="1685272"/>
            <a:ext cx="8239250" cy="43499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l">
              <a:lnSpc>
                <a:spcPct val="200000"/>
              </a:lnSpc>
              <a:buFont typeface="Wingdings" charset="2"/>
              <a:buChar char=""/>
            </a:pPr>
            <a:r>
              <a:rPr lang="en-US" altLang="zh-CN" dirty="0"/>
              <a:t>Introduction &amp; Motivation</a:t>
            </a:r>
          </a:p>
          <a:p>
            <a:pPr marL="285750" indent="-285750" algn="l">
              <a:lnSpc>
                <a:spcPct val="200000"/>
              </a:lnSpc>
              <a:buFont typeface="Wingdings" charset="2"/>
              <a:buChar char=""/>
            </a:pPr>
            <a:r>
              <a:rPr lang="en-US" altLang="zh-CN" b="1" dirty="0" smtClean="0"/>
              <a:t>Insight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into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Learning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Models</a:t>
            </a:r>
            <a:endParaRPr lang="en-US" altLang="zh-CN" b="1" dirty="0"/>
          </a:p>
          <a:p>
            <a:pPr marL="285750" indent="-285750" algn="l">
              <a:lnSpc>
                <a:spcPct val="200000"/>
              </a:lnSpc>
              <a:buFont typeface="Wingdings" charset="2"/>
              <a:buChar char=""/>
            </a:pPr>
            <a:r>
              <a:rPr lang="en-US" altLang="zh-CN" dirty="0" smtClean="0"/>
              <a:t>Adversarial</a:t>
            </a:r>
            <a:r>
              <a:rPr lang="zh-CN" altLang="en-US" dirty="0" smtClean="0"/>
              <a:t> </a:t>
            </a:r>
            <a:r>
              <a:rPr lang="en-US" altLang="zh-CN" dirty="0" smtClean="0"/>
              <a:t>Learning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Theory</a:t>
            </a:r>
            <a:endParaRPr lang="en-US" altLang="zh-CN" dirty="0"/>
          </a:p>
          <a:p>
            <a:pPr marL="285750" indent="-285750" algn="l">
              <a:lnSpc>
                <a:spcPct val="200000"/>
              </a:lnSpc>
              <a:buFont typeface="Wingdings" charset="2"/>
              <a:buChar char=""/>
            </a:pPr>
            <a:r>
              <a:rPr lang="en-US" altLang="zh-CN" dirty="0" smtClean="0"/>
              <a:t>Adversarial</a:t>
            </a:r>
            <a:r>
              <a:rPr lang="zh-CN" altLang="en-US" dirty="0" smtClean="0"/>
              <a:t> </a:t>
            </a:r>
            <a:r>
              <a:rPr lang="en-US" altLang="zh-CN" dirty="0" smtClean="0"/>
              <a:t>Attacks</a:t>
            </a:r>
          </a:p>
          <a:p>
            <a:pPr marL="285750" indent="-285750" algn="l">
              <a:lnSpc>
                <a:spcPct val="200000"/>
              </a:lnSpc>
              <a:buFont typeface="Wingdings" charset="2"/>
              <a:buChar char=""/>
            </a:pPr>
            <a:r>
              <a:rPr lang="en-US" altLang="zh-CN" dirty="0" smtClean="0"/>
              <a:t>Towards</a:t>
            </a:r>
            <a:r>
              <a:rPr lang="zh-CN" altLang="en-US" dirty="0" smtClean="0"/>
              <a:t> </a:t>
            </a:r>
            <a:r>
              <a:rPr lang="en-US" altLang="zh-CN" dirty="0" smtClean="0"/>
              <a:t>Secure</a:t>
            </a:r>
            <a:r>
              <a:rPr lang="zh-CN" altLang="en-US" dirty="0" smtClean="0"/>
              <a:t> </a:t>
            </a:r>
            <a:r>
              <a:rPr lang="en-US" altLang="zh-CN" dirty="0" smtClean="0"/>
              <a:t>Learning</a:t>
            </a:r>
          </a:p>
          <a:p>
            <a:pPr marL="285750" indent="-285750" algn="l">
              <a:lnSpc>
                <a:spcPct val="200000"/>
              </a:lnSpc>
              <a:buFont typeface="Wingdings" charset="2"/>
              <a:buChar char=""/>
            </a:pPr>
            <a:r>
              <a:rPr lang="en-US" altLang="zh-CN" dirty="0" smtClean="0"/>
              <a:t>Conclusions</a:t>
            </a:r>
            <a:endParaRPr lang="en-US" altLang="zh-CN" dirty="0"/>
          </a:p>
          <a:p>
            <a:pPr marL="285750" indent="-285750" algn="l">
              <a:lnSpc>
                <a:spcPct val="200000"/>
              </a:lnSpc>
              <a:buFont typeface="Wingdings" charset="2"/>
              <a:buChar char=""/>
            </a:pPr>
            <a:r>
              <a:rPr lang="en-US" altLang="zh-CN" dirty="0"/>
              <a:t>References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3051209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508000" y="914400"/>
            <a:ext cx="8128000" cy="609600"/>
          </a:xfrm>
        </p:spPr>
        <p:txBody>
          <a:bodyPr/>
          <a:lstStyle/>
          <a:p>
            <a:pPr eaLnBrk="1" hangingPunct="1"/>
            <a:r>
              <a:rPr lang="en-US" altLang="zh-CN" sz="2400" dirty="0" smtClean="0">
                <a:latin typeface="Arial" charset="0"/>
                <a:ea typeface="ＭＳ Ｐゴシック" charset="0"/>
                <a:cs typeface="ＭＳ Ｐゴシック" charset="0"/>
              </a:rPr>
              <a:t>Inside</a:t>
            </a:r>
            <a:r>
              <a:rPr lang="zh-CN" altLang="en-US" sz="2400" dirty="0" smtClean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altLang="zh-CN" sz="2400" dirty="0" smtClean="0">
                <a:latin typeface="Arial" charset="0"/>
                <a:ea typeface="ＭＳ Ｐゴシック" charset="0"/>
                <a:cs typeface="ＭＳ Ｐゴシック" charset="0"/>
              </a:rPr>
              <a:t>the</a:t>
            </a:r>
            <a:r>
              <a:rPr lang="zh-CN" altLang="en-US" sz="2400" dirty="0" smtClean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altLang="zh-CN" sz="2400" dirty="0" smtClean="0">
                <a:latin typeface="Arial" charset="0"/>
                <a:ea typeface="ＭＳ Ｐゴシック" charset="0"/>
                <a:cs typeface="ＭＳ Ｐゴシック" charset="0"/>
              </a:rPr>
              <a:t>learning</a:t>
            </a:r>
            <a:endParaRPr lang="en-US" sz="2400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8000" y="1828800"/>
            <a:ext cx="8352692" cy="476738"/>
          </a:xfrm>
        </p:spPr>
        <p:txBody>
          <a:bodyPr/>
          <a:lstStyle/>
          <a:p>
            <a:pPr marL="0" indent="0">
              <a:buNone/>
            </a:pPr>
            <a:r>
              <a:rPr kumimoji="1" lang="en-US" altLang="zh-CN" sz="1800" i="1" dirty="0" smtClean="0"/>
              <a:t>A</a:t>
            </a:r>
            <a:r>
              <a:rPr kumimoji="1" lang="zh-CN" altLang="en-US" sz="1800" i="1" dirty="0" smtClean="0"/>
              <a:t> </a:t>
            </a:r>
            <a:r>
              <a:rPr kumimoji="1" lang="en-US" altLang="zh-CN" sz="1800" i="1" dirty="0" smtClean="0"/>
              <a:t>polynomial</a:t>
            </a:r>
            <a:r>
              <a:rPr kumimoji="1" lang="zh-CN" altLang="en-US" sz="1800" i="1" dirty="0" smtClean="0"/>
              <a:t> </a:t>
            </a:r>
            <a:r>
              <a:rPr kumimoji="1" lang="en-US" altLang="zh-CN" sz="1800" i="1" dirty="0" smtClean="0"/>
              <a:t>fitting</a:t>
            </a:r>
            <a:r>
              <a:rPr kumimoji="1" lang="zh-CN" altLang="en-US" sz="1800" i="1" dirty="0" smtClean="0"/>
              <a:t> </a:t>
            </a:r>
            <a:r>
              <a:rPr kumimoji="1" lang="en-US" altLang="zh-CN" sz="1800" i="1" dirty="0" smtClean="0"/>
              <a:t>example</a:t>
            </a:r>
            <a:r>
              <a:rPr kumimoji="1" lang="zh-CN" altLang="en-US" sz="1800" i="1" dirty="0" smtClean="0"/>
              <a:t>, </a:t>
            </a:r>
            <a:r>
              <a:rPr kumimoji="1" lang="en-US" altLang="zh-CN" sz="1800" i="1" dirty="0" smtClean="0"/>
              <a:t>use</a:t>
            </a:r>
            <a:r>
              <a:rPr kumimoji="1" lang="zh-CN" altLang="en-US" sz="1800" i="1" dirty="0" smtClean="0"/>
              <a:t> </a:t>
            </a:r>
            <a:r>
              <a:rPr kumimoji="1" lang="en-US" altLang="zh-CN" sz="1800" i="1" dirty="0" smtClean="0"/>
              <a:t>a</a:t>
            </a:r>
            <a:r>
              <a:rPr kumimoji="1" lang="zh-CN" altLang="en-US" sz="1800" i="1" dirty="0" smtClean="0"/>
              <a:t> </a:t>
            </a:r>
            <a:r>
              <a:rPr kumimoji="1" lang="en-US" altLang="zh-CN" sz="1800" i="1" dirty="0" smtClean="0"/>
              <a:t>M-polynomial</a:t>
            </a:r>
            <a:r>
              <a:rPr kumimoji="1" lang="zh-CN" altLang="en-US" sz="1800" i="1" dirty="0" smtClean="0"/>
              <a:t> </a:t>
            </a:r>
            <a:r>
              <a:rPr kumimoji="1" lang="en-US" altLang="zh-CN" sz="1800" i="1" dirty="0" smtClean="0"/>
              <a:t>to</a:t>
            </a:r>
            <a:r>
              <a:rPr kumimoji="1" lang="zh-CN" altLang="en-US" sz="1800" i="1" dirty="0" smtClean="0"/>
              <a:t> </a:t>
            </a:r>
            <a:r>
              <a:rPr kumimoji="1" lang="en-US" altLang="zh-CN" sz="1800" i="1" dirty="0" smtClean="0"/>
              <a:t>fit</a:t>
            </a:r>
            <a:r>
              <a:rPr kumimoji="1" lang="zh-CN" altLang="en-US" sz="1800" i="1" dirty="0" smtClean="0"/>
              <a:t> </a:t>
            </a:r>
            <a:r>
              <a:rPr kumimoji="1" lang="en-US" altLang="zh-CN" sz="1800" i="1" dirty="0" smtClean="0"/>
              <a:t>the</a:t>
            </a:r>
            <a:r>
              <a:rPr kumimoji="1" lang="zh-CN" altLang="en-US" sz="1800" i="1" dirty="0" smtClean="0"/>
              <a:t> </a:t>
            </a:r>
            <a:r>
              <a:rPr kumimoji="1" lang="en-US" altLang="zh-CN" sz="1800" i="1" dirty="0" smtClean="0"/>
              <a:t>training</a:t>
            </a:r>
            <a:r>
              <a:rPr kumimoji="1" lang="zh-CN" altLang="en-US" sz="1800" i="1" dirty="0" smtClean="0"/>
              <a:t> </a:t>
            </a:r>
            <a:r>
              <a:rPr kumimoji="1" lang="en-US" altLang="zh-CN" sz="1800" i="1" dirty="0" smtClean="0"/>
              <a:t>data..</a:t>
            </a:r>
            <a:endParaRPr kumimoji="1" lang="zh-CN" altLang="en-US" sz="1800" i="1" dirty="0"/>
          </a:p>
        </p:txBody>
      </p:sp>
      <p:pic>
        <p:nvPicPr>
          <p:cNvPr id="6" name="图片 5" descr="Figure1.2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115" y="2428631"/>
            <a:ext cx="2837962" cy="21082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769" y="4562231"/>
            <a:ext cx="5187462" cy="717293"/>
          </a:xfrm>
          <a:prstGeom prst="rect">
            <a:avLst/>
          </a:prstGeom>
        </p:spPr>
      </p:pic>
      <p:cxnSp>
        <p:nvCxnSpPr>
          <p:cNvPr id="14" name="直线连接符 13"/>
          <p:cNvCxnSpPr/>
          <p:nvPr/>
        </p:nvCxnSpPr>
        <p:spPr bwMode="auto">
          <a:xfrm>
            <a:off x="3751385" y="2618154"/>
            <a:ext cx="517769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45FE35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5" name="文本框 14"/>
          <p:cNvSpPr txBox="1"/>
          <p:nvPr/>
        </p:nvSpPr>
        <p:spPr>
          <a:xfrm>
            <a:off x="4336382" y="2429338"/>
            <a:ext cx="11920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dirty="0" smtClean="0"/>
              <a:t>True</a:t>
            </a:r>
            <a:r>
              <a:rPr kumimoji="1" lang="zh-CN" altLang="en-US" sz="1600" dirty="0" smtClean="0"/>
              <a:t> </a:t>
            </a:r>
            <a:r>
              <a:rPr kumimoji="1" lang="en-US" altLang="zh-CN" sz="1600" dirty="0" smtClean="0"/>
              <a:t>signal</a:t>
            </a:r>
            <a:r>
              <a:rPr kumimoji="1" lang="zh-CN" altLang="en-US" sz="1600" dirty="0" smtClean="0"/>
              <a:t> </a:t>
            </a:r>
            <a:endParaRPr kumimoji="1" lang="zh-CN" altLang="en-US" sz="1600" dirty="0"/>
          </a:p>
        </p:txBody>
      </p:sp>
      <p:graphicFrame>
        <p:nvGraphicFramePr>
          <p:cNvPr id="17" name="对象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33226732"/>
              </p:ext>
            </p:extLst>
          </p:nvPr>
        </p:nvGraphicFramePr>
        <p:xfrm>
          <a:off x="5491286" y="2469661"/>
          <a:ext cx="853835" cy="2969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00" name="公式" r:id="rId5" imgW="584200" imgH="203200" progId="Equation.3">
                  <p:embed/>
                </p:oleObj>
              </mc:Choice>
              <mc:Fallback>
                <p:oleObj name="公式" r:id="rId5" imgW="5842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491286" y="2469661"/>
                        <a:ext cx="853835" cy="29698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对象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38540410"/>
              </p:ext>
            </p:extLst>
          </p:nvPr>
        </p:nvGraphicFramePr>
        <p:xfrm>
          <a:off x="3848467" y="2863972"/>
          <a:ext cx="318816" cy="2914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01" name="公式" r:id="rId7" imgW="152400" imgH="139700" progId="Equation.3">
                  <p:embed/>
                </p:oleObj>
              </mc:Choice>
              <mc:Fallback>
                <p:oleObj name="公式" r:id="rId7" imgW="152400" imgH="139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848467" y="2863972"/>
                        <a:ext cx="318816" cy="29148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文本框 22"/>
          <p:cNvSpPr txBox="1"/>
          <p:nvPr/>
        </p:nvSpPr>
        <p:spPr>
          <a:xfrm>
            <a:off x="4360793" y="2835740"/>
            <a:ext cx="34008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dirty="0" smtClean="0"/>
              <a:t>Linear</a:t>
            </a:r>
            <a:r>
              <a:rPr kumimoji="1" lang="zh-CN" altLang="en-US" sz="1600" dirty="0" smtClean="0"/>
              <a:t> </a:t>
            </a:r>
            <a:r>
              <a:rPr kumimoji="1" lang="en-US" altLang="zh-CN" sz="1600" dirty="0" smtClean="0"/>
              <a:t>parameters</a:t>
            </a:r>
            <a:r>
              <a:rPr kumimoji="1" lang="zh-CN" altLang="en-US" sz="1600" dirty="0" smtClean="0"/>
              <a:t> </a:t>
            </a:r>
            <a:r>
              <a:rPr kumimoji="1" lang="en-US" altLang="zh-CN" sz="1600" dirty="0" smtClean="0"/>
              <a:t>we</a:t>
            </a:r>
            <a:r>
              <a:rPr kumimoji="1" lang="zh-CN" altLang="en-US" sz="1600" dirty="0" smtClean="0"/>
              <a:t> </a:t>
            </a:r>
            <a:r>
              <a:rPr kumimoji="1" lang="en-US" altLang="zh-CN" sz="1600" dirty="0" smtClean="0"/>
              <a:t>want</a:t>
            </a:r>
            <a:r>
              <a:rPr kumimoji="1" lang="zh-CN" altLang="en-US" sz="1600" dirty="0" smtClean="0"/>
              <a:t> </a:t>
            </a:r>
            <a:r>
              <a:rPr kumimoji="1" lang="en-US" altLang="zh-CN" sz="1600" dirty="0" smtClean="0"/>
              <a:t>to</a:t>
            </a:r>
            <a:r>
              <a:rPr kumimoji="1" lang="zh-CN" altLang="en-US" sz="1600" dirty="0" smtClean="0"/>
              <a:t> </a:t>
            </a:r>
            <a:r>
              <a:rPr kumimoji="1" lang="en-US" altLang="zh-CN" sz="1600" dirty="0" smtClean="0"/>
              <a:t>learn</a:t>
            </a:r>
            <a:endParaRPr kumimoji="1" lang="zh-CN" altLang="en-US" sz="1600" dirty="0"/>
          </a:p>
        </p:txBody>
      </p:sp>
      <p:sp>
        <p:nvSpPr>
          <p:cNvPr id="19" name="椭圆 18"/>
          <p:cNvSpPr/>
          <p:nvPr/>
        </p:nvSpPr>
        <p:spPr bwMode="auto">
          <a:xfrm>
            <a:off x="3907693" y="3331307"/>
            <a:ext cx="166077" cy="166077"/>
          </a:xfrm>
          <a:prstGeom prst="ellipse">
            <a:avLst/>
          </a:prstGeom>
          <a:noFill/>
          <a:ln w="2857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4371324" y="3232372"/>
            <a:ext cx="13935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dirty="0" smtClean="0"/>
              <a:t>Observations</a:t>
            </a:r>
            <a:endParaRPr kumimoji="1" lang="zh-CN" altLang="en-US" sz="1600" dirty="0"/>
          </a:p>
        </p:txBody>
      </p:sp>
      <p:graphicFrame>
        <p:nvGraphicFramePr>
          <p:cNvPr id="26" name="对象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01806379"/>
              </p:ext>
            </p:extLst>
          </p:nvPr>
        </p:nvGraphicFramePr>
        <p:xfrm>
          <a:off x="5706575" y="3134581"/>
          <a:ext cx="481012" cy="50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02" name="公式" r:id="rId9" imgW="228600" imgH="241300" progId="Equation.3">
                  <p:embed/>
                </p:oleObj>
              </mc:Choice>
              <mc:Fallback>
                <p:oleObj name="公式" r:id="rId9" imgW="2286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706575" y="3134581"/>
                        <a:ext cx="481012" cy="504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文本框 23"/>
          <p:cNvSpPr txBox="1"/>
          <p:nvPr/>
        </p:nvSpPr>
        <p:spPr>
          <a:xfrm>
            <a:off x="683846" y="5451231"/>
            <a:ext cx="457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Q</a:t>
            </a:r>
            <a:endParaRPr kumimoji="1" lang="zh-CN" altLang="en-US" dirty="0"/>
          </a:p>
        </p:txBody>
      </p:sp>
      <p:sp>
        <p:nvSpPr>
          <p:cNvPr id="27" name="文本框 26"/>
          <p:cNvSpPr txBox="1"/>
          <p:nvPr/>
        </p:nvSpPr>
        <p:spPr>
          <a:xfrm>
            <a:off x="565847" y="5255847"/>
            <a:ext cx="26082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>
                <a:solidFill>
                  <a:srgbClr val="FF0000"/>
                </a:solidFill>
              </a:rPr>
              <a:t>Q</a:t>
            </a:r>
            <a:r>
              <a:rPr kumimoji="1" lang="en-US" altLang="zh-CN" dirty="0" smtClean="0">
                <a:solidFill>
                  <a:srgbClr val="FF0000"/>
                </a:solidFill>
              </a:rPr>
              <a:t>:</a:t>
            </a:r>
            <a:r>
              <a:rPr kumimoji="1" lang="zh-CN" altLang="en-US" dirty="0" smtClean="0">
                <a:solidFill>
                  <a:srgbClr val="FF0000"/>
                </a:solidFill>
              </a:rPr>
              <a:t> </a:t>
            </a:r>
            <a:r>
              <a:rPr kumimoji="1" lang="en-US" altLang="zh-CN" dirty="0" smtClean="0">
                <a:solidFill>
                  <a:srgbClr val="FF0000"/>
                </a:solidFill>
              </a:rPr>
              <a:t>how</a:t>
            </a:r>
            <a:r>
              <a:rPr kumimoji="1" lang="zh-CN" altLang="en-US" dirty="0" smtClean="0">
                <a:solidFill>
                  <a:srgbClr val="FF0000"/>
                </a:solidFill>
              </a:rPr>
              <a:t> </a:t>
            </a:r>
            <a:r>
              <a:rPr kumimoji="1" lang="en-US" altLang="zh-CN" dirty="0" smtClean="0">
                <a:solidFill>
                  <a:srgbClr val="FF0000"/>
                </a:solidFill>
              </a:rPr>
              <a:t>to</a:t>
            </a:r>
            <a:r>
              <a:rPr kumimoji="1" lang="zh-CN" altLang="en-US" dirty="0" smtClean="0">
                <a:solidFill>
                  <a:srgbClr val="FF0000"/>
                </a:solidFill>
              </a:rPr>
              <a:t> </a:t>
            </a:r>
            <a:r>
              <a:rPr kumimoji="1" lang="en-US" altLang="zh-CN" dirty="0" smtClean="0">
                <a:solidFill>
                  <a:srgbClr val="FF0000"/>
                </a:solidFill>
              </a:rPr>
              <a:t>choose</a:t>
            </a:r>
            <a:r>
              <a:rPr kumimoji="1" lang="zh-CN" altLang="en-US" dirty="0" smtClean="0">
                <a:solidFill>
                  <a:srgbClr val="FF0000"/>
                </a:solidFill>
              </a:rPr>
              <a:t> </a:t>
            </a:r>
            <a:r>
              <a:rPr kumimoji="1" lang="en-US" altLang="zh-CN" dirty="0" smtClean="0">
                <a:solidFill>
                  <a:srgbClr val="FF0000"/>
                </a:solidFill>
              </a:rPr>
              <a:t>M?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29" name="椭圆 28"/>
          <p:cNvSpPr/>
          <p:nvPr/>
        </p:nvSpPr>
        <p:spPr bwMode="auto">
          <a:xfrm>
            <a:off x="3903786" y="4050322"/>
            <a:ext cx="166077" cy="166077"/>
          </a:xfrm>
          <a:prstGeom prst="ellipse">
            <a:avLst/>
          </a:prstGeom>
          <a:noFill/>
          <a:ln w="2857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4098536" y="3961157"/>
            <a:ext cx="3044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dirty="0" smtClean="0"/>
              <a:t>=</a:t>
            </a:r>
            <a:endParaRPr kumimoji="1" lang="zh-CN" altLang="en-US" sz="1600" dirty="0"/>
          </a:p>
        </p:txBody>
      </p:sp>
      <p:cxnSp>
        <p:nvCxnSpPr>
          <p:cNvPr id="32" name="直线连接符 31"/>
          <p:cNvCxnSpPr/>
          <p:nvPr/>
        </p:nvCxnSpPr>
        <p:spPr bwMode="auto">
          <a:xfrm>
            <a:off x="4421554" y="4148015"/>
            <a:ext cx="336061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45FE35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5" name="文本框 34"/>
          <p:cNvSpPr txBox="1"/>
          <p:nvPr/>
        </p:nvSpPr>
        <p:spPr>
          <a:xfrm>
            <a:off x="4798014" y="3967019"/>
            <a:ext cx="3044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dirty="0" smtClean="0"/>
              <a:t>+</a:t>
            </a:r>
            <a:endParaRPr kumimoji="1" lang="zh-CN" altLang="en-US" sz="1600" dirty="0"/>
          </a:p>
        </p:txBody>
      </p:sp>
      <p:grpSp>
        <p:nvGrpSpPr>
          <p:cNvPr id="36" name="组 35"/>
          <p:cNvGrpSpPr/>
          <p:nvPr/>
        </p:nvGrpSpPr>
        <p:grpSpPr>
          <a:xfrm>
            <a:off x="5099540" y="3861776"/>
            <a:ext cx="524640" cy="560525"/>
            <a:chOff x="5255846" y="3812930"/>
            <a:chExt cx="524640" cy="560525"/>
          </a:xfrm>
        </p:grpSpPr>
        <p:pic>
          <p:nvPicPr>
            <p:cNvPr id="33" name="图片 32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255846" y="3812930"/>
              <a:ext cx="519609" cy="358530"/>
            </a:xfrm>
            <a:prstGeom prst="rect">
              <a:avLst/>
            </a:prstGeom>
          </p:spPr>
        </p:pic>
        <p:sp>
          <p:nvSpPr>
            <p:cNvPr id="37" name="文本框 36"/>
            <p:cNvSpPr txBox="1"/>
            <p:nvPr/>
          </p:nvSpPr>
          <p:spPr>
            <a:xfrm>
              <a:off x="5267956" y="4127234"/>
              <a:ext cx="51253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000" dirty="0" smtClean="0"/>
                <a:t>Noise</a:t>
              </a:r>
              <a:endParaRPr kumimoji="1" lang="zh-CN" altLang="en-US" sz="1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8494399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508000" y="914400"/>
            <a:ext cx="8128000" cy="609600"/>
          </a:xfrm>
        </p:spPr>
        <p:txBody>
          <a:bodyPr/>
          <a:lstStyle/>
          <a:p>
            <a:pPr eaLnBrk="1" hangingPunct="1"/>
            <a:r>
              <a:rPr lang="en-US" altLang="zh-CN" sz="2400" dirty="0" smtClean="0">
                <a:latin typeface="Arial" charset="0"/>
                <a:ea typeface="ＭＳ Ｐゴシック" charset="0"/>
                <a:cs typeface="ＭＳ Ｐゴシック" charset="0"/>
              </a:rPr>
              <a:t>Inside</a:t>
            </a:r>
            <a:r>
              <a:rPr lang="zh-CN" altLang="en-US" sz="2400" dirty="0" smtClean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altLang="zh-CN" sz="2400" dirty="0" smtClean="0">
                <a:latin typeface="Arial" charset="0"/>
                <a:ea typeface="ＭＳ Ｐゴシック" charset="0"/>
                <a:cs typeface="ＭＳ Ｐゴシック" charset="0"/>
              </a:rPr>
              <a:t>the</a:t>
            </a:r>
            <a:r>
              <a:rPr lang="zh-CN" altLang="en-US" sz="2400" dirty="0" smtClean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altLang="zh-CN" sz="2400" dirty="0" smtClean="0">
                <a:latin typeface="Arial" charset="0"/>
                <a:ea typeface="ＭＳ Ｐゴシック" charset="0"/>
                <a:cs typeface="ＭＳ Ｐゴシック" charset="0"/>
              </a:rPr>
              <a:t>learning</a:t>
            </a:r>
            <a:r>
              <a:rPr lang="zh-CN" altLang="en-US" sz="2400" dirty="0" smtClean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altLang="zh-CN" sz="2400" dirty="0" smtClean="0">
                <a:latin typeface="Arial" charset="0"/>
                <a:ea typeface="ＭＳ Ｐゴシック" charset="0"/>
                <a:cs typeface="ＭＳ Ｐゴシック" charset="0"/>
              </a:rPr>
              <a:t>(cont.)</a:t>
            </a:r>
            <a:r>
              <a:rPr lang="zh-CN" altLang="en-US" sz="2400" dirty="0" smtClean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endParaRPr lang="en-US" sz="2400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8000" y="1828800"/>
            <a:ext cx="8352692" cy="476738"/>
          </a:xfrm>
        </p:spPr>
        <p:txBody>
          <a:bodyPr/>
          <a:lstStyle/>
          <a:p>
            <a:pPr marL="0" indent="0">
              <a:buNone/>
            </a:pPr>
            <a:r>
              <a:rPr kumimoji="1" lang="en-US" altLang="zh-CN" sz="1800" i="1" dirty="0" smtClean="0"/>
              <a:t>Training</a:t>
            </a:r>
            <a:r>
              <a:rPr kumimoji="1" lang="zh-CN" altLang="en-US" sz="1800" i="1" dirty="0" smtClean="0"/>
              <a:t> </a:t>
            </a:r>
            <a:r>
              <a:rPr kumimoji="1" lang="en-US" altLang="zh-CN" sz="1800" i="1" dirty="0" smtClean="0"/>
              <a:t>this</a:t>
            </a:r>
            <a:r>
              <a:rPr kumimoji="1" lang="zh-CN" altLang="en-US" sz="1800" i="1" dirty="0" smtClean="0"/>
              <a:t> </a:t>
            </a:r>
            <a:r>
              <a:rPr kumimoji="1" lang="en-US" altLang="zh-CN" sz="1800" i="1" dirty="0" smtClean="0"/>
              <a:t>linear</a:t>
            </a:r>
            <a:r>
              <a:rPr kumimoji="1" lang="zh-CN" altLang="en-US" sz="1800" i="1" dirty="0" smtClean="0"/>
              <a:t> </a:t>
            </a:r>
            <a:r>
              <a:rPr kumimoji="1" lang="en-US" altLang="zh-CN" sz="1800" i="1" dirty="0" smtClean="0"/>
              <a:t>model:</a:t>
            </a:r>
            <a:r>
              <a:rPr kumimoji="1" lang="zh-CN" altLang="en-US" sz="1800" i="1" dirty="0" smtClean="0"/>
              <a:t> </a:t>
            </a:r>
            <a:r>
              <a:rPr kumimoji="1" lang="en-US" altLang="zh-CN" sz="1800" i="1" dirty="0" smtClean="0"/>
              <a:t>e.g.,</a:t>
            </a:r>
            <a:r>
              <a:rPr kumimoji="1" lang="zh-CN" altLang="en-US" sz="1800" i="1" dirty="0" smtClean="0"/>
              <a:t> </a:t>
            </a:r>
            <a:r>
              <a:rPr kumimoji="1" lang="en-US" altLang="zh-CN" sz="1800" i="1" dirty="0" smtClean="0"/>
              <a:t>minimize</a:t>
            </a:r>
            <a:r>
              <a:rPr kumimoji="1" lang="zh-CN" altLang="en-US" sz="1800" i="1" dirty="0" smtClean="0"/>
              <a:t> </a:t>
            </a:r>
            <a:r>
              <a:rPr kumimoji="1" lang="en-US" altLang="zh-CN" sz="1800" i="1" dirty="0" smtClean="0"/>
              <a:t>least</a:t>
            </a:r>
            <a:r>
              <a:rPr kumimoji="1" lang="zh-CN" altLang="en-US" sz="1800" i="1" dirty="0" smtClean="0"/>
              <a:t> </a:t>
            </a:r>
            <a:r>
              <a:rPr kumimoji="1" lang="en-US" altLang="zh-CN" sz="1800" i="1" dirty="0" smtClean="0"/>
              <a:t>square</a:t>
            </a:r>
            <a:r>
              <a:rPr kumimoji="1" lang="zh-CN" altLang="en-US" sz="1800" i="1" dirty="0" smtClean="0"/>
              <a:t> </a:t>
            </a:r>
            <a:endParaRPr kumimoji="1" lang="zh-CN" altLang="en-US" sz="1800" i="1" dirty="0"/>
          </a:p>
        </p:txBody>
      </p:sp>
      <p:graphicFrame>
        <p:nvGraphicFramePr>
          <p:cNvPr id="38" name="对象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7268809"/>
              </p:ext>
            </p:extLst>
          </p:nvPr>
        </p:nvGraphicFramePr>
        <p:xfrm>
          <a:off x="582733" y="2457938"/>
          <a:ext cx="3253317" cy="73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7" name="公式" r:id="rId3" imgW="2019300" imgH="457200" progId="Equation.3">
                  <p:embed/>
                </p:oleObj>
              </mc:Choice>
              <mc:Fallback>
                <p:oleObj name="公式" r:id="rId3" imgW="20193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82733" y="2457938"/>
                        <a:ext cx="3253317" cy="736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" name="文本框 38"/>
          <p:cNvSpPr txBox="1"/>
          <p:nvPr/>
        </p:nvSpPr>
        <p:spPr>
          <a:xfrm>
            <a:off x="741069" y="3536461"/>
            <a:ext cx="13388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100" b="1" dirty="0" smtClean="0"/>
              <a:t>Estimated</a:t>
            </a:r>
            <a:r>
              <a:rPr kumimoji="1" lang="zh-CN" altLang="en-US" sz="1100" b="1" dirty="0" smtClean="0"/>
              <a:t> </a:t>
            </a:r>
            <a:r>
              <a:rPr kumimoji="1" lang="en-US" altLang="zh-CN" sz="1100" b="1" dirty="0" smtClean="0"/>
              <a:t>output</a:t>
            </a:r>
            <a:endParaRPr kumimoji="1" lang="zh-CN" altLang="en-US" sz="1100" b="1" dirty="0"/>
          </a:p>
        </p:txBody>
      </p:sp>
      <p:cxnSp>
        <p:nvCxnSpPr>
          <p:cNvPr id="41" name="直线箭头连接符 40"/>
          <p:cNvCxnSpPr>
            <a:stCxn id="39" idx="0"/>
          </p:cNvCxnSpPr>
          <p:nvPr/>
        </p:nvCxnSpPr>
        <p:spPr bwMode="auto">
          <a:xfrm flipV="1">
            <a:off x="1410483" y="3048000"/>
            <a:ext cx="768055" cy="48846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45" name="文本框 44"/>
          <p:cNvSpPr txBox="1"/>
          <p:nvPr/>
        </p:nvSpPr>
        <p:spPr>
          <a:xfrm>
            <a:off x="2488970" y="3532553"/>
            <a:ext cx="9156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100" b="1" dirty="0" smtClean="0"/>
              <a:t>True</a:t>
            </a:r>
            <a:r>
              <a:rPr kumimoji="1" lang="zh-CN" altLang="en-US" sz="1100" b="1" dirty="0" smtClean="0"/>
              <a:t> </a:t>
            </a:r>
            <a:r>
              <a:rPr kumimoji="1" lang="en-US" altLang="zh-CN" sz="1100" b="1" dirty="0" smtClean="0"/>
              <a:t>target</a:t>
            </a:r>
            <a:endParaRPr kumimoji="1" lang="zh-CN" altLang="en-US" sz="1100" b="1" dirty="0"/>
          </a:p>
        </p:txBody>
      </p:sp>
      <p:cxnSp>
        <p:nvCxnSpPr>
          <p:cNvPr id="46" name="直线箭头连接符 45"/>
          <p:cNvCxnSpPr>
            <a:stCxn id="45" idx="0"/>
          </p:cNvCxnSpPr>
          <p:nvPr/>
        </p:nvCxnSpPr>
        <p:spPr bwMode="auto">
          <a:xfrm flipV="1">
            <a:off x="2946788" y="3048000"/>
            <a:ext cx="23058" cy="48455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49" name="文本框 48"/>
          <p:cNvSpPr txBox="1"/>
          <p:nvPr/>
        </p:nvSpPr>
        <p:spPr>
          <a:xfrm>
            <a:off x="3797708" y="3538415"/>
            <a:ext cx="15568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100" b="1" dirty="0" smtClean="0"/>
              <a:t>Function</a:t>
            </a:r>
            <a:r>
              <a:rPr kumimoji="1" lang="zh-CN" altLang="en-US" sz="1100" b="1" dirty="0" smtClean="0"/>
              <a:t> </a:t>
            </a:r>
            <a:r>
              <a:rPr kumimoji="1" lang="en-US" altLang="zh-CN" sz="1100" b="1" dirty="0" smtClean="0"/>
              <a:t>complexity</a:t>
            </a:r>
            <a:endParaRPr kumimoji="1" lang="zh-CN" altLang="en-US" sz="1100" b="1" dirty="0"/>
          </a:p>
        </p:txBody>
      </p:sp>
      <p:cxnSp>
        <p:nvCxnSpPr>
          <p:cNvPr id="50" name="直线箭头连接符 49"/>
          <p:cNvCxnSpPr>
            <a:stCxn id="49" idx="0"/>
          </p:cNvCxnSpPr>
          <p:nvPr/>
        </p:nvCxnSpPr>
        <p:spPr bwMode="auto">
          <a:xfrm flipH="1" flipV="1">
            <a:off x="3702538" y="2989385"/>
            <a:ext cx="873588" cy="54903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pic>
        <p:nvPicPr>
          <p:cNvPr id="55" name="图片 54" descr="Figure1.4a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115" y="4011246"/>
            <a:ext cx="1938461" cy="1440000"/>
          </a:xfrm>
          <a:prstGeom prst="rect">
            <a:avLst/>
          </a:prstGeom>
        </p:spPr>
      </p:pic>
      <p:pic>
        <p:nvPicPr>
          <p:cNvPr id="56" name="图片 55" descr="Figure1.4b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6964" y="4023249"/>
            <a:ext cx="1938462" cy="1440000"/>
          </a:xfrm>
          <a:prstGeom prst="rect">
            <a:avLst/>
          </a:prstGeom>
        </p:spPr>
      </p:pic>
      <p:pic>
        <p:nvPicPr>
          <p:cNvPr id="57" name="图片 56" descr="Figure1.4c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7811" y="4028272"/>
            <a:ext cx="1938461" cy="1440000"/>
          </a:xfrm>
          <a:prstGeom prst="rect">
            <a:avLst/>
          </a:prstGeom>
        </p:spPr>
      </p:pic>
      <p:pic>
        <p:nvPicPr>
          <p:cNvPr id="58" name="图片 57" descr="Figure1.4d.pn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9115" y="4021015"/>
            <a:ext cx="1938462" cy="1440000"/>
          </a:xfrm>
          <a:prstGeom prst="rect">
            <a:avLst/>
          </a:prstGeom>
        </p:spPr>
      </p:pic>
      <p:pic>
        <p:nvPicPr>
          <p:cNvPr id="60" name="图片 5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8462" y="5587998"/>
            <a:ext cx="5187462" cy="717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2223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508000" y="914400"/>
            <a:ext cx="8128000" cy="609600"/>
          </a:xfrm>
        </p:spPr>
        <p:txBody>
          <a:bodyPr/>
          <a:lstStyle/>
          <a:p>
            <a:pPr eaLnBrk="1" hangingPunct="1"/>
            <a:r>
              <a:rPr lang="en-US" sz="2400" dirty="0" smtClean="0">
                <a:latin typeface="Arial" charset="0"/>
                <a:ea typeface="ＭＳ Ｐゴシック" charset="0"/>
                <a:cs typeface="ＭＳ Ｐゴシック" charset="0"/>
              </a:rPr>
              <a:t>Model</a:t>
            </a:r>
            <a:r>
              <a:rPr lang="zh-CN" altLang="en-US" sz="2400" dirty="0" smtClean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altLang="zh-CN" sz="2400" dirty="0" smtClean="0">
                <a:latin typeface="Arial" charset="0"/>
                <a:ea typeface="ＭＳ Ｐゴシック" charset="0"/>
                <a:cs typeface="ＭＳ Ｐゴシック" charset="0"/>
              </a:rPr>
              <a:t>Selection</a:t>
            </a:r>
            <a:endParaRPr lang="en-US" sz="2400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8000" y="1828800"/>
            <a:ext cx="8352692" cy="476738"/>
          </a:xfrm>
        </p:spPr>
        <p:txBody>
          <a:bodyPr/>
          <a:lstStyle/>
          <a:p>
            <a:pPr marL="0" indent="0">
              <a:buNone/>
            </a:pPr>
            <a:r>
              <a:rPr kumimoji="1" lang="en-US" altLang="zh-CN" sz="1800" i="1" dirty="0" smtClean="0"/>
              <a:t>Training</a:t>
            </a:r>
            <a:r>
              <a:rPr kumimoji="1" lang="zh-CN" altLang="en-US" sz="1800" i="1" dirty="0" smtClean="0"/>
              <a:t> </a:t>
            </a:r>
            <a:r>
              <a:rPr kumimoji="1" lang="en-US" altLang="zh-CN" sz="1800" i="1" dirty="0" smtClean="0"/>
              <a:t>this</a:t>
            </a:r>
            <a:r>
              <a:rPr kumimoji="1" lang="zh-CN" altLang="en-US" sz="1800" i="1" dirty="0" smtClean="0"/>
              <a:t> </a:t>
            </a:r>
            <a:r>
              <a:rPr kumimoji="1" lang="en-US" altLang="zh-CN" sz="1800" i="1" dirty="0" smtClean="0"/>
              <a:t>linear</a:t>
            </a:r>
            <a:r>
              <a:rPr kumimoji="1" lang="zh-CN" altLang="en-US" sz="1800" i="1" dirty="0" smtClean="0"/>
              <a:t> </a:t>
            </a:r>
            <a:r>
              <a:rPr kumimoji="1" lang="en-US" altLang="zh-CN" sz="1800" i="1" dirty="0" smtClean="0"/>
              <a:t>model:</a:t>
            </a:r>
            <a:r>
              <a:rPr kumimoji="1" lang="zh-CN" altLang="en-US" sz="1800" i="1" dirty="0" smtClean="0"/>
              <a:t> </a:t>
            </a:r>
            <a:r>
              <a:rPr kumimoji="1" lang="en-US" altLang="zh-CN" sz="1800" i="1" dirty="0" smtClean="0"/>
              <a:t>e.g.,</a:t>
            </a:r>
            <a:r>
              <a:rPr kumimoji="1" lang="zh-CN" altLang="en-US" sz="1800" i="1" dirty="0" smtClean="0"/>
              <a:t> </a:t>
            </a:r>
            <a:r>
              <a:rPr kumimoji="1" lang="en-US" altLang="zh-CN" sz="1800" i="1" dirty="0" smtClean="0"/>
              <a:t>minimize</a:t>
            </a:r>
            <a:r>
              <a:rPr kumimoji="1" lang="zh-CN" altLang="en-US" sz="1800" i="1" dirty="0" smtClean="0"/>
              <a:t> </a:t>
            </a:r>
            <a:r>
              <a:rPr kumimoji="1" lang="en-US" altLang="zh-CN" sz="1800" i="1" dirty="0" smtClean="0"/>
              <a:t>least</a:t>
            </a:r>
            <a:r>
              <a:rPr kumimoji="1" lang="zh-CN" altLang="en-US" sz="1800" i="1" dirty="0" smtClean="0"/>
              <a:t> </a:t>
            </a:r>
            <a:r>
              <a:rPr kumimoji="1" lang="en-US" altLang="zh-CN" sz="1800" i="1" dirty="0" smtClean="0"/>
              <a:t>square</a:t>
            </a:r>
            <a:r>
              <a:rPr kumimoji="1" lang="zh-CN" altLang="en-US" sz="1800" i="1" dirty="0" smtClean="0"/>
              <a:t> </a:t>
            </a:r>
            <a:endParaRPr kumimoji="1" lang="zh-CN" altLang="en-US" sz="1800" i="1" dirty="0"/>
          </a:p>
        </p:txBody>
      </p:sp>
      <p:graphicFrame>
        <p:nvGraphicFramePr>
          <p:cNvPr id="38" name="对象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53299233"/>
              </p:ext>
            </p:extLst>
          </p:nvPr>
        </p:nvGraphicFramePr>
        <p:xfrm>
          <a:off x="582733" y="2457938"/>
          <a:ext cx="3253317" cy="73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5" name="公式" r:id="rId3" imgW="2019300" imgH="457200" progId="Equation.3">
                  <p:embed/>
                </p:oleObj>
              </mc:Choice>
              <mc:Fallback>
                <p:oleObj name="公式" r:id="rId3" imgW="20193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82733" y="2457938"/>
                        <a:ext cx="3253317" cy="736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" name="文本框 38"/>
          <p:cNvSpPr txBox="1"/>
          <p:nvPr/>
        </p:nvSpPr>
        <p:spPr>
          <a:xfrm>
            <a:off x="741069" y="3536461"/>
            <a:ext cx="13388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100" b="1" dirty="0" smtClean="0"/>
              <a:t>Estimated</a:t>
            </a:r>
            <a:r>
              <a:rPr kumimoji="1" lang="zh-CN" altLang="en-US" sz="1100" b="1" dirty="0" smtClean="0"/>
              <a:t> </a:t>
            </a:r>
            <a:r>
              <a:rPr kumimoji="1" lang="en-US" altLang="zh-CN" sz="1100" b="1" dirty="0" smtClean="0"/>
              <a:t>output</a:t>
            </a:r>
            <a:endParaRPr kumimoji="1" lang="zh-CN" altLang="en-US" sz="1100" b="1" dirty="0"/>
          </a:p>
        </p:txBody>
      </p:sp>
      <p:cxnSp>
        <p:nvCxnSpPr>
          <p:cNvPr id="41" name="直线箭头连接符 40"/>
          <p:cNvCxnSpPr>
            <a:stCxn id="39" idx="0"/>
          </p:cNvCxnSpPr>
          <p:nvPr/>
        </p:nvCxnSpPr>
        <p:spPr bwMode="auto">
          <a:xfrm flipV="1">
            <a:off x="1410483" y="3048000"/>
            <a:ext cx="768055" cy="48846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45" name="文本框 44"/>
          <p:cNvSpPr txBox="1"/>
          <p:nvPr/>
        </p:nvSpPr>
        <p:spPr>
          <a:xfrm>
            <a:off x="2488970" y="3532553"/>
            <a:ext cx="9156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100" b="1" dirty="0" smtClean="0"/>
              <a:t>True</a:t>
            </a:r>
            <a:r>
              <a:rPr kumimoji="1" lang="zh-CN" altLang="en-US" sz="1100" b="1" dirty="0" smtClean="0"/>
              <a:t> </a:t>
            </a:r>
            <a:r>
              <a:rPr kumimoji="1" lang="en-US" altLang="zh-CN" sz="1100" b="1" dirty="0" smtClean="0"/>
              <a:t>target</a:t>
            </a:r>
            <a:endParaRPr kumimoji="1" lang="zh-CN" altLang="en-US" sz="1100" b="1" dirty="0"/>
          </a:p>
        </p:txBody>
      </p:sp>
      <p:cxnSp>
        <p:nvCxnSpPr>
          <p:cNvPr id="46" name="直线箭头连接符 45"/>
          <p:cNvCxnSpPr>
            <a:stCxn id="45" idx="0"/>
          </p:cNvCxnSpPr>
          <p:nvPr/>
        </p:nvCxnSpPr>
        <p:spPr bwMode="auto">
          <a:xfrm flipV="1">
            <a:off x="2946788" y="3048000"/>
            <a:ext cx="23058" cy="48455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49" name="文本框 48"/>
          <p:cNvSpPr txBox="1"/>
          <p:nvPr/>
        </p:nvSpPr>
        <p:spPr>
          <a:xfrm>
            <a:off x="3797708" y="3538415"/>
            <a:ext cx="15568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100" b="1" dirty="0" smtClean="0"/>
              <a:t>Function</a:t>
            </a:r>
            <a:r>
              <a:rPr kumimoji="1" lang="zh-CN" altLang="en-US" sz="1100" b="1" dirty="0" smtClean="0"/>
              <a:t> </a:t>
            </a:r>
            <a:r>
              <a:rPr kumimoji="1" lang="en-US" altLang="zh-CN" sz="1100" b="1" dirty="0" smtClean="0"/>
              <a:t>complexity</a:t>
            </a:r>
            <a:endParaRPr kumimoji="1" lang="zh-CN" altLang="en-US" sz="1100" b="1" dirty="0"/>
          </a:p>
        </p:txBody>
      </p:sp>
      <p:cxnSp>
        <p:nvCxnSpPr>
          <p:cNvPr id="50" name="直线箭头连接符 49"/>
          <p:cNvCxnSpPr>
            <a:stCxn id="49" idx="0"/>
          </p:cNvCxnSpPr>
          <p:nvPr/>
        </p:nvCxnSpPr>
        <p:spPr bwMode="auto">
          <a:xfrm flipH="1" flipV="1">
            <a:off x="3702538" y="2989385"/>
            <a:ext cx="873588" cy="54903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pic>
        <p:nvPicPr>
          <p:cNvPr id="55" name="图片 54" descr="Figure1.4a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115" y="4011246"/>
            <a:ext cx="1938461" cy="1440000"/>
          </a:xfrm>
          <a:prstGeom prst="rect">
            <a:avLst/>
          </a:prstGeom>
        </p:spPr>
      </p:pic>
      <p:pic>
        <p:nvPicPr>
          <p:cNvPr id="56" name="图片 55" descr="Figure1.4b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6964" y="4023249"/>
            <a:ext cx="1938462" cy="1440000"/>
          </a:xfrm>
          <a:prstGeom prst="rect">
            <a:avLst/>
          </a:prstGeom>
        </p:spPr>
      </p:pic>
      <p:pic>
        <p:nvPicPr>
          <p:cNvPr id="57" name="图片 56" descr="Figure1.4c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7811" y="4028272"/>
            <a:ext cx="1938461" cy="1440000"/>
          </a:xfrm>
          <a:prstGeom prst="rect">
            <a:avLst/>
          </a:prstGeom>
        </p:spPr>
      </p:pic>
      <p:pic>
        <p:nvPicPr>
          <p:cNvPr id="58" name="图片 57" descr="Figure1.4d.pn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9115" y="4021015"/>
            <a:ext cx="1938462" cy="1440000"/>
          </a:xfrm>
          <a:prstGeom prst="rect">
            <a:avLst/>
          </a:prstGeom>
        </p:spPr>
      </p:pic>
      <p:pic>
        <p:nvPicPr>
          <p:cNvPr id="60" name="图片 5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8462" y="5490306"/>
            <a:ext cx="5187462" cy="717293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 bwMode="auto">
          <a:xfrm>
            <a:off x="742462" y="4445000"/>
            <a:ext cx="1270000" cy="44938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600" dirty="0" err="1">
                <a:solidFill>
                  <a:schemeClr val="tx1"/>
                </a:solidFill>
                <a:latin typeface="Arial" pitchFamily="34" charset="0"/>
              </a:rPr>
              <a:t>U</a:t>
            </a:r>
            <a:r>
              <a:rPr kumimoji="0" lang="en-US" altLang="zh-CN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rPr>
              <a:t>nderfitting</a:t>
            </a: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17" name="矩形 16"/>
          <p:cNvSpPr/>
          <p:nvPr/>
        </p:nvSpPr>
        <p:spPr bwMode="auto">
          <a:xfrm>
            <a:off x="6961555" y="4441092"/>
            <a:ext cx="1270000" cy="44938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600" dirty="0" err="1" smtClean="0">
                <a:solidFill>
                  <a:schemeClr val="tx1"/>
                </a:solidFill>
                <a:latin typeface="Arial" pitchFamily="34" charset="0"/>
              </a:rPr>
              <a:t>Over</a:t>
            </a:r>
            <a:r>
              <a:rPr kumimoji="0" lang="en-US" altLang="zh-CN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rPr>
              <a:t>fitting</a:t>
            </a: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18" name="矩形 17"/>
          <p:cNvSpPr/>
          <p:nvPr/>
        </p:nvSpPr>
        <p:spPr bwMode="auto">
          <a:xfrm>
            <a:off x="2848709" y="4441092"/>
            <a:ext cx="1270000" cy="44938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600" dirty="0" err="1">
                <a:solidFill>
                  <a:schemeClr val="tx1"/>
                </a:solidFill>
                <a:latin typeface="Arial" pitchFamily="34" charset="0"/>
              </a:rPr>
              <a:t>U</a:t>
            </a:r>
            <a:r>
              <a:rPr kumimoji="0" lang="en-US" altLang="zh-CN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rPr>
              <a:t>nderfitting</a:t>
            </a: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19" name="矩形 18"/>
          <p:cNvSpPr/>
          <p:nvPr/>
        </p:nvSpPr>
        <p:spPr bwMode="auto">
          <a:xfrm>
            <a:off x="4906109" y="4446954"/>
            <a:ext cx="1270000" cy="44938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600" dirty="0" smtClean="0">
                <a:solidFill>
                  <a:schemeClr val="tx1"/>
                </a:solidFill>
                <a:latin typeface="Arial" pitchFamily="34" charset="0"/>
              </a:rPr>
              <a:t>Good</a:t>
            </a: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21795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508000" y="914400"/>
            <a:ext cx="8128000" cy="609600"/>
          </a:xfrm>
        </p:spPr>
        <p:txBody>
          <a:bodyPr/>
          <a:lstStyle/>
          <a:p>
            <a:r>
              <a:rPr lang="en-US" altLang="zh-CN" sz="2400" dirty="0" err="1" smtClean="0">
                <a:latin typeface="Arial" charset="0"/>
                <a:ea typeface="ＭＳ Ｐゴシック" charset="0"/>
                <a:cs typeface="ＭＳ Ｐゴシック" charset="0"/>
              </a:rPr>
              <a:t>Overfitting</a:t>
            </a:r>
            <a:endParaRPr lang="en-US" sz="2400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8000" y="1828800"/>
            <a:ext cx="8352692" cy="476738"/>
          </a:xfrm>
        </p:spPr>
        <p:txBody>
          <a:bodyPr/>
          <a:lstStyle/>
          <a:p>
            <a:pPr marL="0" indent="0">
              <a:buNone/>
            </a:pPr>
            <a:r>
              <a:rPr kumimoji="1" lang="en-US" altLang="zh-CN" sz="1800" i="1" dirty="0" err="1" smtClean="0"/>
              <a:t>Overfitting</a:t>
            </a:r>
            <a:r>
              <a:rPr kumimoji="1" lang="zh-CN" altLang="en-US" sz="1800" i="1" dirty="0" smtClean="0"/>
              <a:t> </a:t>
            </a:r>
            <a:r>
              <a:rPr kumimoji="1" lang="en-US" altLang="zh-CN" sz="1800" i="1" dirty="0" smtClean="0"/>
              <a:t>means</a:t>
            </a:r>
            <a:r>
              <a:rPr kumimoji="1" lang="zh-CN" altLang="en-US" sz="1800" i="1" dirty="0" smtClean="0"/>
              <a:t> </a:t>
            </a:r>
            <a:r>
              <a:rPr kumimoji="1" lang="en-US" altLang="zh-CN" sz="1800" i="1" dirty="0" smtClean="0"/>
              <a:t>noise</a:t>
            </a:r>
            <a:r>
              <a:rPr kumimoji="1" lang="zh-CN" altLang="en-US" sz="1800" i="1" dirty="0" smtClean="0"/>
              <a:t> </a:t>
            </a:r>
            <a:r>
              <a:rPr kumimoji="1" lang="en-US" altLang="zh-CN" sz="1800" i="1" dirty="0" smtClean="0"/>
              <a:t>is</a:t>
            </a:r>
            <a:r>
              <a:rPr kumimoji="1" lang="zh-CN" altLang="en-US" sz="1800" i="1" dirty="0" smtClean="0"/>
              <a:t> </a:t>
            </a:r>
            <a:r>
              <a:rPr kumimoji="1" lang="en-US" altLang="zh-CN" sz="1800" i="1" dirty="0" smtClean="0"/>
              <a:t>dominating</a:t>
            </a:r>
            <a:r>
              <a:rPr kumimoji="1" lang="zh-CN" altLang="en-US" sz="1800" i="1" dirty="0" smtClean="0"/>
              <a:t> </a:t>
            </a:r>
            <a:r>
              <a:rPr kumimoji="1" lang="en-US" altLang="zh-CN" sz="1800" i="1" dirty="0" smtClean="0"/>
              <a:t>your</a:t>
            </a:r>
            <a:r>
              <a:rPr kumimoji="1" lang="zh-CN" altLang="en-US" sz="1800" i="1" dirty="0" smtClean="0"/>
              <a:t> </a:t>
            </a:r>
            <a:r>
              <a:rPr kumimoji="1" lang="en-US" altLang="zh-CN" sz="1800" i="1" dirty="0" smtClean="0"/>
              <a:t>model!</a:t>
            </a:r>
            <a:endParaRPr kumimoji="1" lang="zh-CN" altLang="en-US" sz="1800" i="1" dirty="0"/>
          </a:p>
        </p:txBody>
      </p:sp>
      <p:pic>
        <p:nvPicPr>
          <p:cNvPr id="4" name="图片 3" descr="Figure1.4d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807" y="2516554"/>
            <a:ext cx="1938462" cy="1440000"/>
          </a:xfrm>
          <a:prstGeom prst="rect">
            <a:avLst/>
          </a:prstGeom>
        </p:spPr>
      </p:pic>
      <p:pic>
        <p:nvPicPr>
          <p:cNvPr id="5" name="图片 4" descr="Figure1.6a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5115" y="2516554"/>
            <a:ext cx="1938462" cy="1440000"/>
          </a:xfrm>
          <a:prstGeom prst="rect">
            <a:avLst/>
          </a:prstGeom>
        </p:spPr>
      </p:pic>
      <p:pic>
        <p:nvPicPr>
          <p:cNvPr id="6" name="图片 5" descr="Figure1.6b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2923" y="2516554"/>
            <a:ext cx="1938462" cy="1440000"/>
          </a:xfrm>
          <a:prstGeom prst="rect">
            <a:avLst/>
          </a:prstGeom>
        </p:spPr>
      </p:pic>
      <p:pic>
        <p:nvPicPr>
          <p:cNvPr id="7" name="图片 6" descr="Figure1.5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7935" y="2460634"/>
            <a:ext cx="2051220" cy="1495904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516068" y="4122615"/>
            <a:ext cx="7545655" cy="19287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lnSpc>
                <a:spcPct val="120000"/>
              </a:lnSpc>
              <a:buFont typeface="Wingdings" charset="2"/>
              <a:buChar char="ü"/>
            </a:pPr>
            <a:r>
              <a:rPr kumimoji="1" lang="en-US" altLang="zh-CN" dirty="0" err="1" smtClean="0"/>
              <a:t>Overfitting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the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central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problem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of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ML.</a:t>
            </a:r>
          </a:p>
          <a:p>
            <a:pPr marL="342900" indent="-342900" algn="l">
              <a:lnSpc>
                <a:spcPct val="120000"/>
              </a:lnSpc>
              <a:buFont typeface="Wingdings" charset="2"/>
              <a:buChar char="ü"/>
            </a:pPr>
            <a:r>
              <a:rPr kumimoji="1" lang="en-US" altLang="zh-CN" dirty="0" smtClean="0"/>
              <a:t>Generalization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of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model</a:t>
            </a:r>
          </a:p>
          <a:p>
            <a:pPr marL="342900" indent="-342900" algn="l">
              <a:lnSpc>
                <a:spcPct val="120000"/>
              </a:lnSpc>
              <a:buFont typeface="Wingdings" charset="2"/>
              <a:buChar char="ü"/>
            </a:pPr>
            <a:r>
              <a:rPr kumimoji="1" lang="en-US" altLang="zh-CN" dirty="0" smtClean="0"/>
              <a:t>Bad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on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unseen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test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set</a:t>
            </a:r>
            <a:r>
              <a:rPr kumimoji="1" lang="zh-CN" altLang="en-US" dirty="0" smtClean="0"/>
              <a:t> </a:t>
            </a:r>
            <a:endParaRPr kumimoji="1" lang="en-US" altLang="zh-CN" dirty="0"/>
          </a:p>
          <a:p>
            <a:pPr marL="342900" indent="-342900" algn="l">
              <a:lnSpc>
                <a:spcPct val="120000"/>
              </a:lnSpc>
              <a:buFont typeface="Wingdings" charset="2"/>
              <a:buChar char="ü"/>
            </a:pPr>
            <a:r>
              <a:rPr kumimoji="1" lang="en-US" altLang="zh-CN" dirty="0" smtClean="0"/>
              <a:t>Avoid</a:t>
            </a:r>
            <a:r>
              <a:rPr kumimoji="1" lang="zh-CN" altLang="en-US" dirty="0" smtClean="0"/>
              <a:t> </a:t>
            </a:r>
            <a:r>
              <a:rPr kumimoji="1" lang="en-US" altLang="zh-CN" dirty="0" err="1" smtClean="0"/>
              <a:t>overfitting</a:t>
            </a:r>
            <a:r>
              <a:rPr kumimoji="1" lang="zh-CN" altLang="en-US" dirty="0" smtClean="0"/>
              <a:t>:</a:t>
            </a:r>
            <a:endParaRPr kumimoji="1" lang="en-US" altLang="zh-CN" dirty="0" smtClean="0"/>
          </a:p>
          <a:p>
            <a:pPr marL="800100" lvl="1" indent="-342900" algn="l">
              <a:lnSpc>
                <a:spcPct val="120000"/>
              </a:lnSpc>
              <a:buFont typeface="Wingdings" charset="2"/>
              <a:buChar char="ü"/>
            </a:pPr>
            <a:r>
              <a:rPr kumimoji="1" lang="en-US" altLang="zh-CN" dirty="0" smtClean="0"/>
              <a:t>E</a:t>
            </a:r>
            <a:r>
              <a:rPr kumimoji="1" lang="en-US" altLang="zh-CN" dirty="0" smtClean="0"/>
              <a:t>.g.,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regularization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term,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prior,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more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data,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model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selection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083939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508000" y="914400"/>
            <a:ext cx="8128000" cy="609600"/>
          </a:xfrm>
        </p:spPr>
        <p:txBody>
          <a:bodyPr/>
          <a:lstStyle/>
          <a:p>
            <a:r>
              <a:rPr lang="en-US" altLang="zh-CN" sz="2400" dirty="0" smtClean="0">
                <a:latin typeface="Arial" charset="0"/>
                <a:ea typeface="ＭＳ Ｐゴシック" charset="0"/>
                <a:cs typeface="ＭＳ Ｐゴシック" charset="0"/>
              </a:rPr>
              <a:t>Bias</a:t>
            </a:r>
            <a:r>
              <a:rPr lang="zh-CN" altLang="en-US" sz="2400" dirty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altLang="zh-CN" sz="2400" dirty="0" smtClean="0">
                <a:latin typeface="Arial" charset="0"/>
                <a:ea typeface="ＭＳ Ｐゴシック" charset="0"/>
                <a:cs typeface="ＭＳ Ｐゴシック" charset="0"/>
              </a:rPr>
              <a:t>vs.</a:t>
            </a:r>
            <a:r>
              <a:rPr lang="zh-CN" altLang="en-US" sz="2400" dirty="0" smtClean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altLang="zh-CN" sz="2400" dirty="0" smtClean="0">
                <a:latin typeface="Arial" charset="0"/>
                <a:ea typeface="ＭＳ Ｐゴシック" charset="0"/>
                <a:cs typeface="ＭＳ Ｐゴシック" charset="0"/>
              </a:rPr>
              <a:t>Variance</a:t>
            </a:r>
            <a:endParaRPr lang="en-US" sz="2400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8000" y="1828800"/>
            <a:ext cx="8352692" cy="476738"/>
          </a:xfrm>
        </p:spPr>
        <p:txBody>
          <a:bodyPr/>
          <a:lstStyle/>
          <a:p>
            <a:pPr marL="0" indent="0">
              <a:buNone/>
            </a:pPr>
            <a:r>
              <a:rPr kumimoji="1" lang="en-US" altLang="zh-CN" sz="1800" i="1" dirty="0" smtClean="0">
                <a:solidFill>
                  <a:srgbClr val="FF0000"/>
                </a:solidFill>
              </a:rPr>
              <a:t>Q</a:t>
            </a:r>
            <a:r>
              <a:rPr kumimoji="1" lang="en-US" altLang="zh-CN" sz="1800" i="1" dirty="0" smtClean="0">
                <a:solidFill>
                  <a:srgbClr val="FF0000"/>
                </a:solidFill>
              </a:rPr>
              <a:t>:</a:t>
            </a:r>
            <a:r>
              <a:rPr kumimoji="1" lang="zh-CN" altLang="en-US" sz="1800" i="1" dirty="0" smtClean="0">
                <a:solidFill>
                  <a:srgbClr val="FF0000"/>
                </a:solidFill>
              </a:rPr>
              <a:t> </a:t>
            </a:r>
            <a:r>
              <a:rPr kumimoji="1" lang="en-US" altLang="zh-CN" sz="1800" i="1" dirty="0">
                <a:solidFill>
                  <a:srgbClr val="FF0000"/>
                </a:solidFill>
              </a:rPr>
              <a:t>f</a:t>
            </a:r>
            <a:r>
              <a:rPr kumimoji="1" lang="en-US" altLang="zh-CN" sz="1800" i="1" dirty="0" smtClean="0">
                <a:solidFill>
                  <a:srgbClr val="FF0000"/>
                </a:solidFill>
              </a:rPr>
              <a:t>or</a:t>
            </a:r>
            <a:r>
              <a:rPr kumimoji="1" lang="zh-CN" altLang="en-US" sz="1800" i="1" dirty="0" smtClean="0">
                <a:solidFill>
                  <a:srgbClr val="FF0000"/>
                </a:solidFill>
              </a:rPr>
              <a:t> </a:t>
            </a:r>
            <a:r>
              <a:rPr kumimoji="1" lang="en-US" altLang="zh-CN" sz="1800" i="1" dirty="0" smtClean="0">
                <a:solidFill>
                  <a:srgbClr val="FF0000"/>
                </a:solidFill>
              </a:rPr>
              <a:t>adversaries,</a:t>
            </a:r>
            <a:r>
              <a:rPr kumimoji="1" lang="zh-CN" altLang="en-US" sz="1800" i="1" dirty="0" smtClean="0">
                <a:solidFill>
                  <a:srgbClr val="FF0000"/>
                </a:solidFill>
              </a:rPr>
              <a:t> </a:t>
            </a:r>
            <a:r>
              <a:rPr kumimoji="1" lang="en-US" altLang="zh-CN" sz="1800" i="1" dirty="0" smtClean="0">
                <a:solidFill>
                  <a:srgbClr val="FF0000"/>
                </a:solidFill>
              </a:rPr>
              <a:t>they</a:t>
            </a:r>
            <a:r>
              <a:rPr kumimoji="1" lang="zh-CN" altLang="en-US" sz="1800" i="1" dirty="0" smtClean="0">
                <a:solidFill>
                  <a:srgbClr val="FF0000"/>
                </a:solidFill>
              </a:rPr>
              <a:t> </a:t>
            </a:r>
            <a:r>
              <a:rPr kumimoji="1" lang="en-US" altLang="zh-CN" sz="1800" i="1" dirty="0" smtClean="0">
                <a:solidFill>
                  <a:srgbClr val="FF0000"/>
                </a:solidFill>
              </a:rPr>
              <a:t>want</a:t>
            </a:r>
            <a:r>
              <a:rPr kumimoji="1" lang="zh-CN" altLang="en-US" sz="1800" i="1" dirty="0" smtClean="0">
                <a:solidFill>
                  <a:srgbClr val="FF0000"/>
                </a:solidFill>
              </a:rPr>
              <a:t> </a:t>
            </a:r>
            <a:r>
              <a:rPr kumimoji="1" lang="en-US" altLang="zh-CN" sz="1800" i="1" dirty="0" smtClean="0">
                <a:solidFill>
                  <a:srgbClr val="FF0000"/>
                </a:solidFill>
              </a:rPr>
              <a:t>to</a:t>
            </a:r>
            <a:r>
              <a:rPr kumimoji="1" lang="zh-CN" altLang="en-US" sz="1800" i="1" dirty="0" smtClean="0">
                <a:solidFill>
                  <a:srgbClr val="FF0000"/>
                </a:solidFill>
              </a:rPr>
              <a:t> </a:t>
            </a:r>
            <a:r>
              <a:rPr kumimoji="1" lang="en-US" altLang="zh-CN" sz="1800" i="1" dirty="0" smtClean="0">
                <a:solidFill>
                  <a:srgbClr val="FF0000"/>
                </a:solidFill>
              </a:rPr>
              <a:t>increase</a:t>
            </a:r>
            <a:r>
              <a:rPr kumimoji="1" lang="zh-CN" altLang="en-US" sz="1800" i="1" dirty="0" smtClean="0">
                <a:solidFill>
                  <a:srgbClr val="FF0000"/>
                </a:solidFill>
              </a:rPr>
              <a:t> </a:t>
            </a:r>
            <a:r>
              <a:rPr kumimoji="1" lang="en-US" altLang="zh-CN" sz="1800" i="1" dirty="0" smtClean="0">
                <a:solidFill>
                  <a:srgbClr val="FF0000"/>
                </a:solidFill>
              </a:rPr>
              <a:t>bias</a:t>
            </a:r>
            <a:r>
              <a:rPr kumimoji="1" lang="zh-CN" altLang="en-US" sz="1800" i="1" dirty="0" smtClean="0">
                <a:solidFill>
                  <a:srgbClr val="FF0000"/>
                </a:solidFill>
              </a:rPr>
              <a:t> </a:t>
            </a:r>
            <a:r>
              <a:rPr kumimoji="1" lang="en-US" altLang="zh-CN" sz="1800" i="1" dirty="0" smtClean="0">
                <a:solidFill>
                  <a:srgbClr val="FF0000"/>
                </a:solidFill>
              </a:rPr>
              <a:t>or</a:t>
            </a:r>
            <a:r>
              <a:rPr kumimoji="1" lang="zh-CN" altLang="en-US" sz="1800" i="1" dirty="0" smtClean="0">
                <a:solidFill>
                  <a:srgbClr val="FF0000"/>
                </a:solidFill>
              </a:rPr>
              <a:t> </a:t>
            </a:r>
            <a:r>
              <a:rPr kumimoji="1" lang="en-US" altLang="zh-CN" sz="1800" i="1" dirty="0" smtClean="0">
                <a:solidFill>
                  <a:srgbClr val="FF0000"/>
                </a:solidFill>
              </a:rPr>
              <a:t>variance?</a:t>
            </a:r>
            <a:endParaRPr kumimoji="1" lang="zh-CN" altLang="en-US" sz="1800" i="1" dirty="0">
              <a:solidFill>
                <a:srgbClr val="FF0000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754" y="2477792"/>
            <a:ext cx="3629020" cy="3608440"/>
          </a:xfrm>
          <a:prstGeom prst="rect">
            <a:avLst/>
          </a:prstGeom>
        </p:spPr>
      </p:pic>
      <p:pic>
        <p:nvPicPr>
          <p:cNvPr id="9" name="图片 8" descr="Figure3.5e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5884" y="2975709"/>
            <a:ext cx="2667000" cy="198120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4853606" y="4982308"/>
            <a:ext cx="4070345" cy="9705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lnSpc>
                <a:spcPct val="120000"/>
              </a:lnSpc>
              <a:buFont typeface="Wingdings" charset="2"/>
              <a:buChar char="ü"/>
            </a:pPr>
            <a:r>
              <a:rPr kumimoji="1" lang="en-US" altLang="zh-CN" sz="1600" dirty="0" smtClean="0"/>
              <a:t>Functions</a:t>
            </a:r>
            <a:r>
              <a:rPr kumimoji="1" lang="zh-CN" altLang="en-US" sz="1600" dirty="0" smtClean="0"/>
              <a:t> </a:t>
            </a:r>
            <a:r>
              <a:rPr kumimoji="1" lang="en-US" altLang="zh-CN" sz="1600" dirty="0" smtClean="0"/>
              <a:t>are</a:t>
            </a:r>
            <a:r>
              <a:rPr kumimoji="1" lang="zh-CN" altLang="en-US" sz="1600" dirty="0" smtClean="0"/>
              <a:t> </a:t>
            </a:r>
            <a:r>
              <a:rPr kumimoji="1" lang="en-US" altLang="zh-CN" sz="1600" dirty="0" smtClean="0"/>
              <a:t>trained</a:t>
            </a:r>
            <a:r>
              <a:rPr kumimoji="1" lang="zh-CN" altLang="en-US" sz="1600" dirty="0" smtClean="0"/>
              <a:t> </a:t>
            </a:r>
            <a:r>
              <a:rPr kumimoji="1" lang="en-US" altLang="zh-CN" sz="1600" dirty="0" smtClean="0"/>
              <a:t>on</a:t>
            </a:r>
            <a:r>
              <a:rPr kumimoji="1" lang="zh-CN" altLang="en-US" sz="1600" dirty="0" smtClean="0"/>
              <a:t> </a:t>
            </a:r>
            <a:r>
              <a:rPr kumimoji="1" lang="zh-CN" altLang="zh-CN" sz="1600" dirty="0" smtClean="0"/>
              <a:t>1</a:t>
            </a:r>
            <a:r>
              <a:rPr kumimoji="1" lang="en-US" altLang="zh-CN" sz="1600" dirty="0" smtClean="0"/>
              <a:t>00</a:t>
            </a:r>
            <a:r>
              <a:rPr kumimoji="1" lang="zh-CN" altLang="en-US" sz="1600" dirty="0" smtClean="0"/>
              <a:t> </a:t>
            </a:r>
            <a:r>
              <a:rPr kumimoji="1" lang="en-US" altLang="zh-CN" sz="1600" dirty="0" err="1" smtClean="0"/>
              <a:t>bootstaps</a:t>
            </a:r>
            <a:endParaRPr kumimoji="1" lang="en-US" altLang="zh-CN" sz="1600" dirty="0" smtClean="0"/>
          </a:p>
          <a:p>
            <a:pPr marL="342900" indent="-342900" algn="l">
              <a:lnSpc>
                <a:spcPct val="120000"/>
              </a:lnSpc>
              <a:buFont typeface="Wingdings" charset="2"/>
              <a:buChar char="ü"/>
            </a:pPr>
            <a:r>
              <a:rPr kumimoji="1" lang="en-US" altLang="zh-CN" sz="1600" dirty="0" err="1" smtClean="0"/>
              <a:t>Overfitting</a:t>
            </a:r>
            <a:r>
              <a:rPr kumimoji="1" lang="en-US" altLang="zh-CN" sz="1600" dirty="0" smtClean="0"/>
              <a:t>:</a:t>
            </a:r>
            <a:r>
              <a:rPr kumimoji="1" lang="zh-CN" altLang="en-US" sz="1600" dirty="0" smtClean="0"/>
              <a:t> </a:t>
            </a:r>
            <a:r>
              <a:rPr kumimoji="1" lang="en-US" altLang="zh-CN" sz="1600" dirty="0" smtClean="0"/>
              <a:t>low</a:t>
            </a:r>
            <a:r>
              <a:rPr kumimoji="1" lang="zh-CN" altLang="en-US" sz="1600" dirty="0" smtClean="0"/>
              <a:t> </a:t>
            </a:r>
            <a:r>
              <a:rPr kumimoji="1" lang="en-US" altLang="zh-CN" sz="1600" dirty="0" smtClean="0"/>
              <a:t>bias</a:t>
            </a:r>
            <a:r>
              <a:rPr kumimoji="1" lang="zh-CN" altLang="en-US" sz="1600" dirty="0" smtClean="0"/>
              <a:t>, </a:t>
            </a:r>
            <a:r>
              <a:rPr kumimoji="1" lang="en-US" altLang="zh-CN" sz="1600" dirty="0" smtClean="0"/>
              <a:t>high</a:t>
            </a:r>
            <a:r>
              <a:rPr kumimoji="1" lang="zh-CN" altLang="en-US" sz="1600" dirty="0" smtClean="0"/>
              <a:t> </a:t>
            </a:r>
            <a:r>
              <a:rPr kumimoji="1" lang="en-US" altLang="zh-CN" sz="1600" dirty="0" smtClean="0"/>
              <a:t>variance</a:t>
            </a:r>
          </a:p>
          <a:p>
            <a:pPr marL="342900" indent="-342900" algn="l">
              <a:lnSpc>
                <a:spcPct val="120000"/>
              </a:lnSpc>
              <a:buFont typeface="Wingdings" charset="2"/>
              <a:buChar char="ü"/>
            </a:pPr>
            <a:r>
              <a:rPr kumimoji="1" lang="en-US" altLang="zh-CN" sz="1600" dirty="0" err="1" smtClean="0"/>
              <a:t>Underfitting</a:t>
            </a:r>
            <a:r>
              <a:rPr kumimoji="1" lang="en-US" altLang="zh-CN" sz="1600" dirty="0" smtClean="0"/>
              <a:t>:</a:t>
            </a:r>
            <a:r>
              <a:rPr kumimoji="1" lang="zh-CN" altLang="en-US" sz="1600" dirty="0" smtClean="0"/>
              <a:t> </a:t>
            </a:r>
            <a:r>
              <a:rPr kumimoji="1" lang="en-US" altLang="zh-CN" sz="1600" dirty="0" smtClean="0"/>
              <a:t>high</a:t>
            </a:r>
            <a:r>
              <a:rPr kumimoji="1" lang="zh-CN" altLang="en-US" sz="1600" dirty="0" smtClean="0"/>
              <a:t> </a:t>
            </a:r>
            <a:r>
              <a:rPr kumimoji="1" lang="en-US" altLang="zh-CN" sz="1600" dirty="0" smtClean="0"/>
              <a:t>bias</a:t>
            </a:r>
            <a:r>
              <a:rPr kumimoji="1" lang="zh-CN" altLang="en-US" sz="1600" dirty="0" smtClean="0"/>
              <a:t>, </a:t>
            </a:r>
            <a:r>
              <a:rPr kumimoji="1" lang="en-US" altLang="zh-CN" sz="1600" dirty="0" smtClean="0"/>
              <a:t>low</a:t>
            </a:r>
            <a:r>
              <a:rPr kumimoji="1" lang="zh-CN" altLang="en-US" sz="1600" dirty="0" smtClean="0"/>
              <a:t> </a:t>
            </a:r>
            <a:r>
              <a:rPr kumimoji="1" lang="en-US" altLang="zh-CN" sz="1600" dirty="0" smtClean="0"/>
              <a:t>variance</a:t>
            </a:r>
            <a:endParaRPr kumimoji="1"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735798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Outline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74885" y="1685272"/>
            <a:ext cx="8239250" cy="43499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l">
              <a:lnSpc>
                <a:spcPct val="200000"/>
              </a:lnSpc>
              <a:buFont typeface="Wingdings" charset="2"/>
              <a:buChar char=""/>
            </a:pPr>
            <a:r>
              <a:rPr lang="en-US" altLang="zh-CN" dirty="0"/>
              <a:t>Introduction &amp; Motivation</a:t>
            </a:r>
          </a:p>
          <a:p>
            <a:pPr marL="285750" indent="-285750" algn="l">
              <a:lnSpc>
                <a:spcPct val="200000"/>
              </a:lnSpc>
              <a:buFont typeface="Wingdings" charset="2"/>
              <a:buChar char=""/>
            </a:pPr>
            <a:r>
              <a:rPr lang="en-US" altLang="zh-CN" dirty="0" smtClean="0"/>
              <a:t>Insight</a:t>
            </a:r>
            <a:r>
              <a:rPr lang="zh-CN" altLang="en-US" dirty="0" smtClean="0"/>
              <a:t> </a:t>
            </a:r>
            <a:r>
              <a:rPr lang="en-US" altLang="zh-CN" dirty="0" smtClean="0"/>
              <a:t>into</a:t>
            </a:r>
            <a:r>
              <a:rPr lang="zh-CN" altLang="en-US" dirty="0" smtClean="0"/>
              <a:t> </a:t>
            </a:r>
            <a:r>
              <a:rPr lang="en-US" altLang="zh-CN" dirty="0" smtClean="0"/>
              <a:t>Learning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Models</a:t>
            </a:r>
            <a:endParaRPr lang="en-US" altLang="zh-CN" dirty="0"/>
          </a:p>
          <a:p>
            <a:pPr marL="285750" indent="-285750" algn="l">
              <a:lnSpc>
                <a:spcPct val="200000"/>
              </a:lnSpc>
              <a:buFont typeface="Wingdings" charset="2"/>
              <a:buChar char=""/>
            </a:pPr>
            <a:r>
              <a:rPr lang="en-US" altLang="zh-CN" b="1" dirty="0" smtClean="0"/>
              <a:t>Adversarial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Learning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Theory</a:t>
            </a:r>
            <a:endParaRPr lang="en-US" altLang="zh-CN" b="1" dirty="0"/>
          </a:p>
          <a:p>
            <a:pPr marL="285750" indent="-285750" algn="l">
              <a:lnSpc>
                <a:spcPct val="200000"/>
              </a:lnSpc>
              <a:buFont typeface="Wingdings" charset="2"/>
              <a:buChar char=""/>
            </a:pPr>
            <a:r>
              <a:rPr lang="en-US" altLang="zh-CN" dirty="0" smtClean="0"/>
              <a:t>Adversarial</a:t>
            </a:r>
            <a:r>
              <a:rPr lang="zh-CN" altLang="en-US" dirty="0" smtClean="0"/>
              <a:t> </a:t>
            </a:r>
            <a:r>
              <a:rPr lang="en-US" altLang="zh-CN" dirty="0" smtClean="0"/>
              <a:t>Attacks</a:t>
            </a:r>
          </a:p>
          <a:p>
            <a:pPr marL="285750" indent="-285750" algn="l">
              <a:lnSpc>
                <a:spcPct val="200000"/>
              </a:lnSpc>
              <a:buFont typeface="Wingdings" charset="2"/>
              <a:buChar char=""/>
            </a:pPr>
            <a:r>
              <a:rPr lang="en-US" altLang="zh-CN" dirty="0" smtClean="0"/>
              <a:t>Towards</a:t>
            </a:r>
            <a:r>
              <a:rPr lang="zh-CN" altLang="en-US" dirty="0" smtClean="0"/>
              <a:t> </a:t>
            </a:r>
            <a:r>
              <a:rPr lang="en-US" altLang="zh-CN" dirty="0" smtClean="0"/>
              <a:t>Secure</a:t>
            </a:r>
            <a:r>
              <a:rPr lang="zh-CN" altLang="en-US" dirty="0" smtClean="0"/>
              <a:t> </a:t>
            </a:r>
            <a:r>
              <a:rPr lang="en-US" altLang="zh-CN" dirty="0" smtClean="0"/>
              <a:t>Learning</a:t>
            </a:r>
          </a:p>
          <a:p>
            <a:pPr marL="285750" indent="-285750" algn="l">
              <a:lnSpc>
                <a:spcPct val="200000"/>
              </a:lnSpc>
              <a:buFont typeface="Wingdings" charset="2"/>
              <a:buChar char=""/>
            </a:pPr>
            <a:r>
              <a:rPr lang="en-US" altLang="zh-CN" dirty="0" smtClean="0"/>
              <a:t>Conclusions</a:t>
            </a:r>
            <a:endParaRPr lang="en-US" altLang="zh-CN" dirty="0"/>
          </a:p>
          <a:p>
            <a:pPr marL="285750" indent="-285750" algn="l">
              <a:lnSpc>
                <a:spcPct val="200000"/>
              </a:lnSpc>
              <a:buFont typeface="Wingdings" charset="2"/>
              <a:buChar char=""/>
            </a:pPr>
            <a:r>
              <a:rPr lang="en-US" altLang="zh-CN" dirty="0"/>
              <a:t>References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3051209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508000" y="914400"/>
            <a:ext cx="8128000" cy="609600"/>
          </a:xfrm>
        </p:spPr>
        <p:txBody>
          <a:bodyPr/>
          <a:lstStyle/>
          <a:p>
            <a:pPr eaLnBrk="1" hangingPunct="1"/>
            <a:r>
              <a:rPr lang="en-US" altLang="zh-CN" dirty="0" smtClean="0">
                <a:latin typeface="Arial" charset="0"/>
                <a:ea typeface="ＭＳ Ｐゴシック" charset="0"/>
                <a:cs typeface="ＭＳ Ｐゴシック" charset="0"/>
              </a:rPr>
              <a:t>Learning</a:t>
            </a:r>
            <a:r>
              <a:rPr lang="zh-CN" altLang="en-US" dirty="0" smtClean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altLang="zh-CN" dirty="0" smtClean="0">
                <a:latin typeface="Arial" charset="0"/>
                <a:ea typeface="ＭＳ Ｐゴシック" charset="0"/>
                <a:cs typeface="ＭＳ Ｐゴシック" charset="0"/>
              </a:rPr>
              <a:t>formulation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91252" y="1846384"/>
            <a:ext cx="4490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learn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model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from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training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dataset</a:t>
            </a:r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3339" y="1897185"/>
            <a:ext cx="1141046" cy="30903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1369" y="2392483"/>
            <a:ext cx="2887785" cy="605161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537309" y="3018693"/>
            <a:ext cx="72096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CN" dirty="0" smtClean="0"/>
              <a:t>Namely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selecting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optimal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function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from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function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space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F,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where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the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evaluation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function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minimized.</a:t>
            </a:r>
            <a:endParaRPr kumimoji="1"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560663" y="3937000"/>
            <a:ext cx="35766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b="1" dirty="0" smtClean="0"/>
              <a:t>Empirical</a:t>
            </a:r>
            <a:r>
              <a:rPr kumimoji="1" lang="zh-CN" altLang="en-US" b="1" dirty="0" smtClean="0"/>
              <a:t> </a:t>
            </a:r>
            <a:r>
              <a:rPr kumimoji="1" lang="en-US" altLang="zh-CN" b="1" dirty="0" smtClean="0"/>
              <a:t>Risk</a:t>
            </a:r>
            <a:r>
              <a:rPr kumimoji="1" lang="zh-CN" altLang="en-US" b="1" dirty="0" smtClean="0"/>
              <a:t> </a:t>
            </a:r>
            <a:r>
              <a:rPr kumimoji="1" lang="en-US" altLang="zh-CN" b="1" dirty="0" smtClean="0"/>
              <a:t>Minimization</a:t>
            </a:r>
            <a:endParaRPr kumimoji="1" lang="zh-CN" altLang="en-US" b="1" dirty="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3922" y="4522178"/>
            <a:ext cx="3868615" cy="71673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2251853" y="5343769"/>
            <a:ext cx="31309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CN" sz="1200" b="1" dirty="0" smtClean="0"/>
              <a:t>Loss</a:t>
            </a:r>
            <a:r>
              <a:rPr kumimoji="1" lang="zh-CN" altLang="en-US" sz="1200" b="1" dirty="0" smtClean="0"/>
              <a:t> </a:t>
            </a:r>
            <a:r>
              <a:rPr kumimoji="1" lang="en-US" altLang="zh-CN" sz="1200" b="1" dirty="0" smtClean="0"/>
              <a:t>function</a:t>
            </a:r>
            <a:r>
              <a:rPr kumimoji="1" lang="zh-CN" altLang="en-US" sz="1200" b="1" dirty="0" smtClean="0"/>
              <a:t> </a:t>
            </a:r>
            <a:r>
              <a:rPr kumimoji="1" lang="en-US" altLang="zh-CN" sz="1200" b="1" dirty="0" smtClean="0"/>
              <a:t>evaluating</a:t>
            </a:r>
            <a:r>
              <a:rPr kumimoji="1" lang="zh-CN" altLang="en-US" sz="1200" b="1" dirty="0" smtClean="0"/>
              <a:t> </a:t>
            </a:r>
            <a:r>
              <a:rPr kumimoji="1" lang="en-US" altLang="zh-CN" sz="1200" b="1" dirty="0" smtClean="0"/>
              <a:t>empirical</a:t>
            </a:r>
            <a:r>
              <a:rPr kumimoji="1" lang="zh-CN" altLang="en-US" sz="1200" b="1" dirty="0" smtClean="0"/>
              <a:t> </a:t>
            </a:r>
            <a:r>
              <a:rPr kumimoji="1" lang="en-US" altLang="zh-CN" sz="1200" b="1" dirty="0" smtClean="0"/>
              <a:t>risk</a:t>
            </a:r>
            <a:endParaRPr kumimoji="1" lang="zh-CN" altLang="en-US" sz="1200" b="1" dirty="0"/>
          </a:p>
        </p:txBody>
      </p:sp>
      <p:sp>
        <p:nvSpPr>
          <p:cNvPr id="15" name="文本框 14"/>
          <p:cNvSpPr txBox="1"/>
          <p:nvPr/>
        </p:nvSpPr>
        <p:spPr>
          <a:xfrm>
            <a:off x="5735560" y="5242168"/>
            <a:ext cx="2656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CN" sz="1200" b="1" dirty="0" smtClean="0"/>
              <a:t>Regularization</a:t>
            </a:r>
            <a:r>
              <a:rPr kumimoji="1" lang="zh-CN" altLang="en-US" sz="1200" b="1" dirty="0" smtClean="0"/>
              <a:t> </a:t>
            </a:r>
            <a:r>
              <a:rPr kumimoji="1" lang="en-US" altLang="zh-CN" sz="1200" b="1" dirty="0" smtClean="0"/>
              <a:t>term</a:t>
            </a:r>
            <a:r>
              <a:rPr kumimoji="1" lang="zh-CN" altLang="en-US" sz="1200" b="1" dirty="0" smtClean="0"/>
              <a:t> </a:t>
            </a:r>
            <a:r>
              <a:rPr kumimoji="1" lang="en-US" altLang="zh-CN" sz="1200" b="1" dirty="0" smtClean="0"/>
              <a:t>controlling</a:t>
            </a:r>
            <a:r>
              <a:rPr kumimoji="1" lang="zh-CN" altLang="en-US" sz="1200" b="1" dirty="0" smtClean="0"/>
              <a:t> </a:t>
            </a:r>
            <a:r>
              <a:rPr kumimoji="1" lang="en-US" altLang="zh-CN" sz="1200" b="1" dirty="0" smtClean="0"/>
              <a:t>the</a:t>
            </a:r>
            <a:r>
              <a:rPr kumimoji="1" lang="zh-CN" altLang="en-US" sz="1200" b="1" dirty="0" smtClean="0"/>
              <a:t> </a:t>
            </a:r>
            <a:r>
              <a:rPr kumimoji="1" lang="en-US" altLang="zh-CN" sz="1200" b="1" dirty="0" smtClean="0"/>
              <a:t>function</a:t>
            </a:r>
            <a:r>
              <a:rPr kumimoji="1" lang="zh-CN" altLang="en-US" sz="1200" b="1" dirty="0" smtClean="0"/>
              <a:t> </a:t>
            </a:r>
            <a:r>
              <a:rPr kumimoji="1" lang="en-US" altLang="zh-CN" sz="1200" b="1" dirty="0" smtClean="0"/>
              <a:t>complexity</a:t>
            </a:r>
            <a:endParaRPr kumimoji="1" lang="zh-CN" altLang="en-US" sz="1200" b="1" dirty="0"/>
          </a:p>
        </p:txBody>
      </p:sp>
      <p:cxnSp>
        <p:nvCxnSpPr>
          <p:cNvPr id="16" name="直线箭头连接符 15"/>
          <p:cNvCxnSpPr/>
          <p:nvPr/>
        </p:nvCxnSpPr>
        <p:spPr bwMode="auto">
          <a:xfrm flipV="1">
            <a:off x="4669692" y="4992077"/>
            <a:ext cx="263770" cy="32238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8" name="直线箭头连接符 17"/>
          <p:cNvCxnSpPr>
            <a:stCxn id="15" idx="0"/>
          </p:cNvCxnSpPr>
          <p:nvPr/>
        </p:nvCxnSpPr>
        <p:spPr bwMode="auto">
          <a:xfrm flipH="1" flipV="1">
            <a:off x="5929923" y="5021385"/>
            <a:ext cx="1133741" cy="22078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24492617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508000" y="914400"/>
            <a:ext cx="8128000" cy="609600"/>
          </a:xfrm>
        </p:spPr>
        <p:txBody>
          <a:bodyPr/>
          <a:lstStyle/>
          <a:p>
            <a:pPr eaLnBrk="1" hangingPunct="1"/>
            <a:r>
              <a:rPr lang="en-US" altLang="zh-CN" dirty="0" smtClean="0">
                <a:latin typeface="Arial" charset="0"/>
                <a:ea typeface="ＭＳ Ｐゴシック" charset="0"/>
                <a:cs typeface="ＭＳ Ｐゴシック" charset="0"/>
              </a:rPr>
              <a:t>Adversarial</a:t>
            </a:r>
            <a:r>
              <a:rPr lang="zh-CN" altLang="en-US" dirty="0" smtClean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altLang="zh-CN" dirty="0" smtClean="0">
                <a:latin typeface="Arial" charset="0"/>
                <a:ea typeface="ＭＳ Ｐゴシック" charset="0"/>
                <a:cs typeface="ＭＳ Ｐゴシック" charset="0"/>
              </a:rPr>
              <a:t>Modeling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grpSp>
        <p:nvGrpSpPr>
          <p:cNvPr id="19" name="组 18"/>
          <p:cNvGrpSpPr/>
          <p:nvPr/>
        </p:nvGrpSpPr>
        <p:grpSpPr>
          <a:xfrm>
            <a:off x="500542" y="1787770"/>
            <a:ext cx="8057306" cy="400110"/>
            <a:chOff x="500542" y="1787770"/>
            <a:chExt cx="8057306" cy="400110"/>
          </a:xfrm>
        </p:grpSpPr>
        <p:sp>
          <p:nvSpPr>
            <p:cNvPr id="3" name="文本框 2"/>
            <p:cNvSpPr txBox="1"/>
            <p:nvPr/>
          </p:nvSpPr>
          <p:spPr>
            <a:xfrm>
              <a:off x="500542" y="1787770"/>
              <a:ext cx="654212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 smtClean="0"/>
                <a:t>An</a:t>
              </a:r>
              <a:r>
                <a:rPr kumimoji="1" lang="zh-CN" altLang="en-US" dirty="0" smtClean="0"/>
                <a:t> </a:t>
              </a:r>
              <a:r>
                <a:rPr kumimoji="1" lang="en-US" altLang="zh-CN" dirty="0" smtClean="0"/>
                <a:t>adversary</a:t>
              </a:r>
              <a:r>
                <a:rPr kumimoji="1" lang="zh-CN" altLang="en-US" dirty="0" smtClean="0"/>
                <a:t> </a:t>
              </a:r>
              <a:r>
                <a:rPr kumimoji="1" lang="en-US" altLang="zh-CN" dirty="0" smtClean="0"/>
                <a:t>is</a:t>
              </a:r>
              <a:r>
                <a:rPr kumimoji="1" lang="zh-CN" altLang="en-US" dirty="0" smtClean="0"/>
                <a:t> </a:t>
              </a:r>
              <a:r>
                <a:rPr kumimoji="1" lang="en-US" altLang="zh-CN" dirty="0" smtClean="0"/>
                <a:t>defined</a:t>
              </a:r>
              <a:r>
                <a:rPr kumimoji="1" lang="zh-CN" altLang="en-US" dirty="0" smtClean="0"/>
                <a:t> </a:t>
              </a:r>
              <a:r>
                <a:rPr kumimoji="1" lang="en-US" altLang="zh-CN" dirty="0" smtClean="0"/>
                <a:t>as</a:t>
              </a:r>
              <a:r>
                <a:rPr kumimoji="1" lang="zh-CN" altLang="en-US" dirty="0" smtClean="0"/>
                <a:t> </a:t>
              </a:r>
              <a:r>
                <a:rPr kumimoji="1" lang="en-US" altLang="zh-CN" dirty="0" smtClean="0"/>
                <a:t>a</a:t>
              </a:r>
              <a:r>
                <a:rPr kumimoji="1" lang="zh-CN" altLang="en-US" dirty="0" smtClean="0"/>
                <a:t> </a:t>
              </a:r>
              <a:r>
                <a:rPr kumimoji="1" lang="en-US" altLang="zh-CN" dirty="0" smtClean="0"/>
                <a:t>vector</a:t>
              </a:r>
              <a:r>
                <a:rPr kumimoji="1" lang="zh-CN" altLang="en-US" dirty="0" smtClean="0"/>
                <a:t> </a:t>
              </a:r>
              <a:r>
                <a:rPr kumimoji="1" lang="en-US" altLang="zh-CN" dirty="0" smtClean="0"/>
                <a:t>encoded</a:t>
              </a:r>
              <a:r>
                <a:rPr kumimoji="1" lang="zh-CN" altLang="en-US" dirty="0" smtClean="0"/>
                <a:t> </a:t>
              </a:r>
              <a:r>
                <a:rPr kumimoji="1" lang="en-US" altLang="zh-CN" dirty="0" smtClean="0"/>
                <a:t>in</a:t>
              </a:r>
              <a:r>
                <a:rPr kumimoji="1" lang="zh-CN" altLang="en-US" dirty="0" smtClean="0"/>
                <a:t> </a:t>
              </a:r>
              <a:r>
                <a:rPr kumimoji="1" lang="en-US" altLang="zh-CN" dirty="0" smtClean="0"/>
                <a:t>a</a:t>
              </a:r>
              <a:r>
                <a:rPr kumimoji="1" lang="zh-CN" altLang="en-US" dirty="0" smtClean="0"/>
                <a:t> </a:t>
              </a:r>
              <a:r>
                <a:rPr kumimoji="1" lang="en-US" altLang="zh-CN" dirty="0" smtClean="0"/>
                <a:t>3-tuple</a:t>
              </a:r>
              <a:endParaRPr kumimoji="1" lang="zh-CN" altLang="en-US" dirty="0"/>
            </a:p>
          </p:txBody>
        </p:sp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012356" y="1850292"/>
              <a:ext cx="1545492" cy="321141"/>
            </a:xfrm>
            <a:prstGeom prst="rect">
              <a:avLst/>
            </a:prstGeom>
          </p:spPr>
        </p:pic>
      </p:grpSp>
      <p:grpSp>
        <p:nvGrpSpPr>
          <p:cNvPr id="17" name="组 16"/>
          <p:cNvGrpSpPr/>
          <p:nvPr/>
        </p:nvGrpSpPr>
        <p:grpSpPr>
          <a:xfrm>
            <a:off x="585178" y="2276234"/>
            <a:ext cx="4974752" cy="1279767"/>
            <a:chOff x="585178" y="2471617"/>
            <a:chExt cx="4974752" cy="1279767"/>
          </a:xfrm>
        </p:grpSpPr>
        <p:sp>
          <p:nvSpPr>
            <p:cNvPr id="8" name="文本框 7"/>
            <p:cNvSpPr txBox="1"/>
            <p:nvPr/>
          </p:nvSpPr>
          <p:spPr>
            <a:xfrm>
              <a:off x="1014670" y="2471617"/>
              <a:ext cx="4545260" cy="12772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lnSpc>
                  <a:spcPct val="130000"/>
                </a:lnSpc>
              </a:pPr>
              <a:r>
                <a:rPr kumimoji="1" lang="en-US" altLang="zh-CN" dirty="0" smtClean="0"/>
                <a:t>Optimal</a:t>
              </a:r>
              <a:r>
                <a:rPr kumimoji="1" lang="zh-CN" altLang="en-US" dirty="0" smtClean="0"/>
                <a:t> </a:t>
              </a:r>
              <a:r>
                <a:rPr kumimoji="1" lang="en-US" altLang="zh-CN" dirty="0" smtClean="0"/>
                <a:t>subset</a:t>
              </a:r>
              <a:r>
                <a:rPr kumimoji="1" lang="zh-CN" altLang="en-US" dirty="0" smtClean="0"/>
                <a:t> </a:t>
              </a:r>
              <a:r>
                <a:rPr kumimoji="1" lang="en-US" altLang="zh-CN" dirty="0" smtClean="0"/>
                <a:t>of</a:t>
              </a:r>
              <a:r>
                <a:rPr kumimoji="1" lang="zh-CN" altLang="en-US" dirty="0" smtClean="0"/>
                <a:t> </a:t>
              </a:r>
              <a:r>
                <a:rPr kumimoji="1" lang="en-US" altLang="zh-CN" dirty="0" smtClean="0"/>
                <a:t>adversarial</a:t>
              </a:r>
              <a:r>
                <a:rPr kumimoji="1" lang="zh-CN" altLang="en-US" dirty="0" smtClean="0"/>
                <a:t> </a:t>
              </a:r>
              <a:r>
                <a:rPr kumimoji="1" lang="en-US" altLang="zh-CN" dirty="0" smtClean="0"/>
                <a:t>samples</a:t>
              </a:r>
            </a:p>
            <a:p>
              <a:pPr algn="l">
                <a:lnSpc>
                  <a:spcPct val="130000"/>
                </a:lnSpc>
              </a:pPr>
              <a:r>
                <a:rPr kumimoji="1" lang="en-US" altLang="zh-CN" dirty="0" smtClean="0"/>
                <a:t>The</a:t>
              </a:r>
              <a:r>
                <a:rPr kumimoji="1" lang="zh-CN" altLang="en-US" dirty="0" smtClean="0"/>
                <a:t> </a:t>
              </a:r>
              <a:r>
                <a:rPr kumimoji="1" lang="en-US" altLang="zh-CN" dirty="0" smtClean="0"/>
                <a:t>targeting</a:t>
              </a:r>
              <a:r>
                <a:rPr kumimoji="1" lang="zh-CN" altLang="en-US" dirty="0" smtClean="0"/>
                <a:t> </a:t>
              </a:r>
              <a:r>
                <a:rPr kumimoji="1" lang="en-US" altLang="zh-CN" dirty="0" smtClean="0"/>
                <a:t>learning</a:t>
              </a:r>
              <a:r>
                <a:rPr kumimoji="1" lang="zh-CN" altLang="en-US" dirty="0" smtClean="0"/>
                <a:t> </a:t>
              </a:r>
              <a:r>
                <a:rPr kumimoji="1" lang="en-US" altLang="zh-CN" dirty="0" smtClean="0"/>
                <a:t>model</a:t>
              </a:r>
            </a:p>
            <a:p>
              <a:pPr algn="l">
                <a:lnSpc>
                  <a:spcPct val="130000"/>
                </a:lnSpc>
              </a:pPr>
              <a:r>
                <a:rPr kumimoji="1" lang="en-US" altLang="zh-CN" dirty="0" smtClean="0"/>
                <a:t>Attacker’s</a:t>
              </a:r>
              <a:r>
                <a:rPr kumimoji="1" lang="zh-CN" altLang="en-US" dirty="0" smtClean="0"/>
                <a:t> </a:t>
              </a:r>
              <a:r>
                <a:rPr kumimoji="1" lang="en-US" altLang="zh-CN" dirty="0" smtClean="0"/>
                <a:t>knowledge</a:t>
              </a:r>
              <a:endParaRPr kumimoji="1" lang="zh-CN" altLang="en-US" dirty="0"/>
            </a:p>
          </p:txBody>
        </p:sp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7131" y="2624993"/>
              <a:ext cx="388396" cy="247161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7878" y="2940539"/>
              <a:ext cx="213620" cy="400538"/>
            </a:xfrm>
            <a:prstGeom prst="rect">
              <a:avLst/>
            </a:prstGeom>
          </p:spPr>
        </p:pic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5178" y="3391877"/>
              <a:ext cx="235062" cy="359507"/>
            </a:xfrm>
            <a:prstGeom prst="rect">
              <a:avLst/>
            </a:prstGeom>
          </p:spPr>
        </p:pic>
      </p:grpSp>
      <p:sp>
        <p:nvSpPr>
          <p:cNvPr id="21" name="文本框 20"/>
          <p:cNvSpPr txBox="1"/>
          <p:nvPr/>
        </p:nvSpPr>
        <p:spPr>
          <a:xfrm>
            <a:off x="478539" y="3683000"/>
            <a:ext cx="43465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dirty="0" smtClean="0"/>
              <a:t>An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attack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strategy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can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be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defined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as</a:t>
            </a:r>
            <a:endParaRPr kumimoji="1" lang="zh-CN" altLang="en-US" dirty="0"/>
          </a:p>
        </p:txBody>
      </p:sp>
      <p:grpSp>
        <p:nvGrpSpPr>
          <p:cNvPr id="31" name="组 30"/>
          <p:cNvGrpSpPr/>
          <p:nvPr/>
        </p:nvGrpSpPr>
        <p:grpSpPr>
          <a:xfrm>
            <a:off x="564415" y="4337540"/>
            <a:ext cx="7845946" cy="1558241"/>
            <a:chOff x="447184" y="4161693"/>
            <a:chExt cx="7845946" cy="1558241"/>
          </a:xfrm>
        </p:grpSpPr>
        <p:pic>
          <p:nvPicPr>
            <p:cNvPr id="20" name="图片 1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069493" y="4215424"/>
              <a:ext cx="2567353" cy="1129160"/>
            </a:xfrm>
            <a:prstGeom prst="rect">
              <a:avLst/>
            </a:prstGeom>
          </p:spPr>
        </p:pic>
        <p:sp>
          <p:nvSpPr>
            <p:cNvPr id="22" name="文本框 21"/>
            <p:cNvSpPr txBox="1"/>
            <p:nvPr/>
          </p:nvSpPr>
          <p:spPr>
            <a:xfrm>
              <a:off x="1524024" y="5412157"/>
              <a:ext cx="412164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400" b="1" dirty="0" smtClean="0"/>
                <a:t>Cost</a:t>
              </a:r>
              <a:r>
                <a:rPr kumimoji="1" lang="zh-CN" altLang="en-US" sz="1400" b="1" dirty="0" smtClean="0"/>
                <a:t> </a:t>
              </a:r>
              <a:r>
                <a:rPr kumimoji="1" lang="en-US" altLang="zh-CN" sz="1400" b="1" dirty="0" smtClean="0"/>
                <a:t>function</a:t>
              </a:r>
              <a:r>
                <a:rPr kumimoji="1" lang="zh-CN" altLang="en-US" sz="1400" b="1" dirty="0" smtClean="0"/>
                <a:t> </a:t>
              </a:r>
              <a:r>
                <a:rPr kumimoji="1" lang="en-US" altLang="zh-CN" sz="1400" b="1" dirty="0" smtClean="0"/>
                <a:t>of</a:t>
              </a:r>
              <a:r>
                <a:rPr kumimoji="1" lang="zh-CN" altLang="en-US" sz="1400" b="1" dirty="0" smtClean="0"/>
                <a:t> </a:t>
              </a:r>
              <a:r>
                <a:rPr kumimoji="1" lang="en-US" altLang="zh-CN" sz="1400" b="1" dirty="0" smtClean="0"/>
                <a:t>introducing</a:t>
              </a:r>
              <a:r>
                <a:rPr kumimoji="1" lang="zh-CN" altLang="en-US" sz="1400" b="1" dirty="0" smtClean="0"/>
                <a:t> </a:t>
              </a:r>
              <a:r>
                <a:rPr kumimoji="1" lang="en-US" altLang="zh-CN" sz="1400" b="1" dirty="0" smtClean="0"/>
                <a:t>adversarial</a:t>
              </a:r>
              <a:r>
                <a:rPr kumimoji="1" lang="zh-CN" altLang="en-US" sz="1400" b="1" dirty="0" smtClean="0"/>
                <a:t> </a:t>
              </a:r>
              <a:r>
                <a:rPr kumimoji="1" lang="en-US" altLang="zh-CN" sz="1400" b="1" dirty="0" smtClean="0"/>
                <a:t>noise</a:t>
              </a:r>
              <a:endParaRPr kumimoji="1" lang="zh-CN" altLang="en-US" sz="1400" b="1" dirty="0"/>
            </a:p>
          </p:txBody>
        </p:sp>
        <p:cxnSp>
          <p:nvCxnSpPr>
            <p:cNvPr id="24" name="直线箭头连接符 23"/>
            <p:cNvCxnSpPr/>
            <p:nvPr/>
          </p:nvCxnSpPr>
          <p:spPr bwMode="auto">
            <a:xfrm flipV="1">
              <a:off x="3429000" y="5158154"/>
              <a:ext cx="703385" cy="302846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25" name="文本框 24"/>
            <p:cNvSpPr txBox="1"/>
            <p:nvPr/>
          </p:nvSpPr>
          <p:spPr>
            <a:xfrm>
              <a:off x="447184" y="4640385"/>
              <a:ext cx="260963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400" b="1" dirty="0" smtClean="0"/>
                <a:t>Choose</a:t>
              </a:r>
              <a:r>
                <a:rPr kumimoji="1" lang="zh-CN" altLang="en-US" sz="1400" b="1" dirty="0" smtClean="0"/>
                <a:t> </a:t>
              </a:r>
              <a:r>
                <a:rPr kumimoji="1" lang="en-US" altLang="zh-CN" sz="1400" b="1" dirty="0" smtClean="0"/>
                <a:t>adversarial</a:t>
              </a:r>
              <a:r>
                <a:rPr kumimoji="1" lang="zh-CN" altLang="en-US" sz="1400" b="1" dirty="0" smtClean="0"/>
                <a:t> </a:t>
              </a:r>
              <a:r>
                <a:rPr kumimoji="1" lang="en-US" altLang="zh-CN" sz="1400" b="1" dirty="0" smtClean="0"/>
                <a:t>samples</a:t>
              </a:r>
              <a:endParaRPr kumimoji="1" lang="zh-CN" altLang="en-US" sz="1400" b="1" dirty="0"/>
            </a:p>
          </p:txBody>
        </p:sp>
        <p:cxnSp>
          <p:nvCxnSpPr>
            <p:cNvPr id="27" name="直线箭头连接符 26"/>
            <p:cNvCxnSpPr/>
            <p:nvPr/>
          </p:nvCxnSpPr>
          <p:spPr bwMode="auto">
            <a:xfrm flipV="1">
              <a:off x="2985477" y="4831861"/>
              <a:ext cx="502138" cy="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29" name="直线箭头连接符 28"/>
            <p:cNvCxnSpPr/>
            <p:nvPr/>
          </p:nvCxnSpPr>
          <p:spPr bwMode="auto">
            <a:xfrm flipV="1">
              <a:off x="5453184" y="4450861"/>
              <a:ext cx="580292" cy="586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28" name="文本框 27"/>
            <p:cNvSpPr txBox="1"/>
            <p:nvPr/>
          </p:nvSpPr>
          <p:spPr>
            <a:xfrm>
              <a:off x="6082268" y="4161693"/>
              <a:ext cx="221086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en-US" altLang="zh-CN" sz="1400" b="1" dirty="0" smtClean="0"/>
                <a:t>e</a:t>
              </a:r>
              <a:r>
                <a:rPr kumimoji="1" lang="en-US" altLang="zh-CN" sz="1400" b="1" dirty="0" smtClean="0"/>
                <a:t>.g.,</a:t>
              </a:r>
              <a:r>
                <a:rPr kumimoji="1" lang="zh-CN" altLang="en-US" sz="1400" b="1" dirty="0" smtClean="0"/>
                <a:t> </a:t>
              </a:r>
              <a:r>
                <a:rPr kumimoji="1" lang="en-US" altLang="zh-CN" sz="1400" b="1" dirty="0" smtClean="0"/>
                <a:t>classification</a:t>
              </a:r>
              <a:r>
                <a:rPr kumimoji="1" lang="zh-CN" altLang="en-US" sz="1400" b="1" dirty="0" smtClean="0"/>
                <a:t> </a:t>
              </a:r>
              <a:r>
                <a:rPr kumimoji="1" lang="en-US" altLang="zh-CN" sz="1400" b="1" dirty="0" smtClean="0"/>
                <a:t>error</a:t>
              </a:r>
              <a:r>
                <a:rPr kumimoji="1" lang="zh-CN" altLang="en-US" sz="1400" b="1" dirty="0" smtClean="0"/>
                <a:t> </a:t>
              </a:r>
              <a:endParaRPr kumimoji="1" lang="en-US" altLang="zh-CN" sz="1400" b="1" dirty="0" smtClean="0"/>
            </a:p>
            <a:p>
              <a:pPr algn="l"/>
              <a:r>
                <a:rPr kumimoji="1" lang="en-US" altLang="zh-CN" sz="1400" b="1" dirty="0" smtClean="0"/>
                <a:t>is</a:t>
              </a:r>
              <a:r>
                <a:rPr kumimoji="1" lang="zh-CN" altLang="en-US" sz="1400" b="1" dirty="0" smtClean="0"/>
                <a:t> </a:t>
              </a:r>
              <a:r>
                <a:rPr kumimoji="1" lang="en-US" altLang="zh-CN" sz="1400" b="1" dirty="0" err="1" smtClean="0"/>
                <a:t>maximised</a:t>
              </a:r>
              <a:endParaRPr kumimoji="1" lang="zh-CN" altLang="en-US" sz="14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9576412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508000" y="914400"/>
            <a:ext cx="8128000" cy="609600"/>
          </a:xfrm>
        </p:spPr>
        <p:txBody>
          <a:bodyPr/>
          <a:lstStyle/>
          <a:p>
            <a:pPr eaLnBrk="1" hangingPunct="1"/>
            <a:r>
              <a:rPr lang="en-US" altLang="zh-CN" dirty="0" smtClean="0">
                <a:latin typeface="Arial" charset="0"/>
                <a:ea typeface="ＭＳ Ｐゴシック" charset="0"/>
                <a:cs typeface="ＭＳ Ｐゴシック" charset="0"/>
              </a:rPr>
              <a:t>An</a:t>
            </a:r>
            <a:r>
              <a:rPr lang="zh-CN" altLang="en-US" dirty="0" smtClean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altLang="zh-CN" dirty="0" smtClean="0">
                <a:latin typeface="Arial" charset="0"/>
                <a:ea typeface="ＭＳ Ｐゴシック" charset="0"/>
                <a:cs typeface="ＭＳ Ｐゴシック" charset="0"/>
              </a:rPr>
              <a:t>example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grpSp>
        <p:nvGrpSpPr>
          <p:cNvPr id="10" name="组 9"/>
          <p:cNvGrpSpPr/>
          <p:nvPr/>
        </p:nvGrpSpPr>
        <p:grpSpPr>
          <a:xfrm>
            <a:off x="505959" y="1787769"/>
            <a:ext cx="7944426" cy="1559401"/>
            <a:chOff x="505959" y="1768231"/>
            <a:chExt cx="7944426" cy="1559401"/>
          </a:xfrm>
        </p:grpSpPr>
        <p:sp>
          <p:nvSpPr>
            <p:cNvPr id="5" name="文本框 4"/>
            <p:cNvSpPr txBox="1"/>
            <p:nvPr/>
          </p:nvSpPr>
          <p:spPr>
            <a:xfrm>
              <a:off x="505959" y="1768231"/>
              <a:ext cx="7944426" cy="15594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20000"/>
                </a:lnSpc>
              </a:pPr>
              <a:r>
                <a:rPr kumimoji="1" lang="en-US" altLang="zh-CN" dirty="0" smtClean="0"/>
                <a:t>A</a:t>
              </a:r>
              <a:r>
                <a:rPr kumimoji="1" lang="zh-CN" altLang="en-US" dirty="0" smtClean="0"/>
                <a:t> </a:t>
              </a:r>
              <a:r>
                <a:rPr kumimoji="1" lang="en-US" altLang="zh-CN" dirty="0" smtClean="0"/>
                <a:t>spam-filter</a:t>
              </a:r>
              <a:r>
                <a:rPr kumimoji="1" lang="zh-CN" altLang="en-US" dirty="0" smtClean="0"/>
                <a:t>     </a:t>
              </a:r>
              <a:r>
                <a:rPr kumimoji="1" lang="en-US" altLang="zh-CN" dirty="0" smtClean="0"/>
                <a:t>is</a:t>
              </a:r>
              <a:r>
                <a:rPr kumimoji="1" lang="zh-CN" altLang="en-US" dirty="0" smtClean="0"/>
                <a:t> </a:t>
              </a:r>
              <a:r>
                <a:rPr kumimoji="1" lang="en-US" altLang="zh-CN" dirty="0" smtClean="0"/>
                <a:t>a</a:t>
              </a:r>
              <a:r>
                <a:rPr kumimoji="1" lang="zh-CN" altLang="en-US" dirty="0" smtClean="0"/>
                <a:t> </a:t>
              </a:r>
              <a:r>
                <a:rPr kumimoji="1" lang="en-US" altLang="zh-CN" dirty="0" smtClean="0"/>
                <a:t>binary</a:t>
              </a:r>
              <a:r>
                <a:rPr kumimoji="1" lang="zh-CN" altLang="en-US" dirty="0" smtClean="0"/>
                <a:t> </a:t>
              </a:r>
              <a:r>
                <a:rPr kumimoji="1" lang="en-US" altLang="zh-CN" dirty="0" smtClean="0"/>
                <a:t>classifier</a:t>
              </a:r>
              <a:r>
                <a:rPr kumimoji="1" lang="zh-CN" altLang="en-US" dirty="0" smtClean="0"/>
                <a:t> </a:t>
              </a:r>
              <a:r>
                <a:rPr kumimoji="1" lang="en-US" altLang="zh-CN" dirty="0" smtClean="0"/>
                <a:t>discriminating</a:t>
              </a:r>
              <a:r>
                <a:rPr kumimoji="1" lang="zh-CN" altLang="en-US" dirty="0" smtClean="0"/>
                <a:t> </a:t>
              </a:r>
              <a:r>
                <a:rPr kumimoji="1" lang="en-US" altLang="zh-CN" dirty="0" smtClean="0"/>
                <a:t>an</a:t>
              </a:r>
              <a:r>
                <a:rPr kumimoji="1" lang="zh-CN" altLang="en-US" dirty="0" smtClean="0"/>
                <a:t> </a:t>
              </a:r>
              <a:r>
                <a:rPr kumimoji="1" lang="en-US" altLang="zh-CN" dirty="0" smtClean="0"/>
                <a:t>emails</a:t>
              </a:r>
              <a:r>
                <a:rPr kumimoji="1" lang="zh-CN" altLang="en-US" dirty="0" smtClean="0"/>
                <a:t> </a:t>
              </a:r>
              <a:r>
                <a:rPr kumimoji="1" lang="en-US" altLang="zh-CN" dirty="0" smtClean="0"/>
                <a:t>as</a:t>
              </a:r>
              <a:r>
                <a:rPr kumimoji="1" lang="zh-CN" altLang="en-US" dirty="0" smtClean="0"/>
                <a:t> </a:t>
              </a:r>
              <a:r>
                <a:rPr kumimoji="1" lang="en-US" altLang="zh-CN" dirty="0" smtClean="0"/>
                <a:t>either</a:t>
              </a:r>
              <a:r>
                <a:rPr kumimoji="1" lang="zh-CN" altLang="en-US" dirty="0"/>
                <a:t> </a:t>
              </a:r>
              <a:r>
                <a:rPr kumimoji="1" lang="en-US" altLang="zh-CN" dirty="0" smtClean="0"/>
                <a:t>spam</a:t>
              </a:r>
              <a:r>
                <a:rPr kumimoji="1" lang="zh-CN" altLang="en-US" dirty="0" smtClean="0"/>
                <a:t> </a:t>
              </a:r>
              <a:r>
                <a:rPr kumimoji="1" lang="en-US" altLang="zh-CN" dirty="0" smtClean="0"/>
                <a:t>(</a:t>
              </a:r>
              <a:r>
                <a:rPr kumimoji="1" lang="zh-CN" altLang="en-US" dirty="0" smtClean="0"/>
                <a:t>           </a:t>
              </a:r>
              <a:r>
                <a:rPr kumimoji="1" lang="en-US" altLang="zh-CN" dirty="0" smtClean="0"/>
                <a:t>)</a:t>
              </a:r>
              <a:r>
                <a:rPr kumimoji="1" lang="zh-CN" altLang="en-US" dirty="0" smtClean="0"/>
                <a:t> </a:t>
              </a:r>
              <a:r>
                <a:rPr kumimoji="1" lang="en-US" altLang="zh-CN" dirty="0" smtClean="0"/>
                <a:t>or</a:t>
              </a:r>
              <a:r>
                <a:rPr kumimoji="1" lang="zh-CN" altLang="en-US" dirty="0" smtClean="0"/>
                <a:t> </a:t>
              </a:r>
              <a:r>
                <a:rPr kumimoji="1" lang="en-US" altLang="zh-CN" dirty="0" smtClean="0"/>
                <a:t>legitimate</a:t>
              </a:r>
              <a:r>
                <a:rPr kumimoji="1" lang="zh-CN" altLang="en-US" dirty="0" smtClean="0"/>
                <a:t> </a:t>
              </a:r>
              <a:r>
                <a:rPr kumimoji="1" lang="en-US" altLang="zh-CN" dirty="0" smtClean="0"/>
                <a:t>(</a:t>
              </a:r>
              <a:r>
                <a:rPr kumimoji="1" lang="zh-CN" altLang="en-US" dirty="0" smtClean="0"/>
                <a:t>           </a:t>
              </a:r>
              <a:r>
                <a:rPr kumimoji="1" lang="en-US" altLang="zh-CN" dirty="0" smtClean="0"/>
                <a:t>)</a:t>
              </a:r>
              <a:r>
                <a:rPr kumimoji="1" lang="zh-CN" altLang="en-US" dirty="0" smtClean="0"/>
                <a:t> </a:t>
              </a:r>
              <a:r>
                <a:rPr kumimoji="1" lang="en-US" altLang="zh-CN" dirty="0" smtClean="0"/>
                <a:t>.</a:t>
              </a:r>
              <a:r>
                <a:rPr kumimoji="1" lang="zh-CN" altLang="en-US" dirty="0" smtClean="0"/>
                <a:t> </a:t>
              </a:r>
              <a:r>
                <a:rPr kumimoji="1" lang="en-US" altLang="zh-CN" dirty="0" smtClean="0"/>
                <a:t>Now</a:t>
              </a:r>
              <a:r>
                <a:rPr kumimoji="1" lang="zh-CN" altLang="en-US" dirty="0" smtClean="0"/>
                <a:t> </a:t>
              </a:r>
              <a:r>
                <a:rPr kumimoji="1" lang="en-US" altLang="zh-CN" dirty="0" smtClean="0"/>
                <a:t>suppose</a:t>
              </a:r>
              <a:r>
                <a:rPr kumimoji="1" lang="zh-CN" altLang="en-US" dirty="0" smtClean="0"/>
                <a:t> </a:t>
              </a:r>
              <a:r>
                <a:rPr kumimoji="1" lang="en-US" altLang="zh-CN" dirty="0" smtClean="0"/>
                <a:t>an</a:t>
              </a:r>
              <a:r>
                <a:rPr kumimoji="1" lang="zh-CN" altLang="en-US" dirty="0" smtClean="0"/>
                <a:t> </a:t>
              </a:r>
              <a:r>
                <a:rPr kumimoji="1" lang="en-US" altLang="zh-CN" dirty="0" smtClean="0"/>
                <a:t>adversary</a:t>
              </a:r>
              <a:r>
                <a:rPr kumimoji="1" lang="zh-CN" altLang="en-US" dirty="0" smtClean="0"/>
                <a:t> </a:t>
              </a:r>
              <a:r>
                <a:rPr kumimoji="1" lang="en-US" altLang="zh-CN" dirty="0" smtClean="0"/>
                <a:t>can</a:t>
              </a:r>
              <a:r>
                <a:rPr kumimoji="1" lang="zh-CN" altLang="en-US" dirty="0" smtClean="0"/>
                <a:t> </a:t>
              </a:r>
              <a:r>
                <a:rPr kumimoji="1" lang="en-US" altLang="zh-CN" dirty="0" smtClean="0"/>
                <a:t>compose</a:t>
              </a:r>
              <a:r>
                <a:rPr kumimoji="1" lang="zh-CN" altLang="en-US" dirty="0" smtClean="0"/>
                <a:t> </a:t>
              </a:r>
              <a:r>
                <a:rPr kumimoji="1" lang="en-US" altLang="zh-CN" dirty="0" smtClean="0"/>
                <a:t>a</a:t>
              </a:r>
              <a:r>
                <a:rPr kumimoji="1" lang="zh-CN" altLang="en-US" dirty="0" smtClean="0"/>
                <a:t> </a:t>
              </a:r>
              <a:r>
                <a:rPr kumimoji="1" lang="en-US" altLang="zh-CN" dirty="0" smtClean="0"/>
                <a:t>set</a:t>
              </a:r>
              <a:r>
                <a:rPr kumimoji="1" lang="zh-CN" altLang="en-US" dirty="0" smtClean="0"/>
                <a:t> </a:t>
              </a:r>
              <a:r>
                <a:rPr kumimoji="1" lang="en-US" altLang="zh-CN" dirty="0" smtClean="0"/>
                <a:t>of</a:t>
              </a:r>
              <a:r>
                <a:rPr kumimoji="1" lang="zh-CN" altLang="en-US" dirty="0" smtClean="0"/>
                <a:t> </a:t>
              </a:r>
              <a:r>
                <a:rPr kumimoji="1" lang="en-US" altLang="zh-CN" dirty="0" smtClean="0"/>
                <a:t>spams</a:t>
              </a:r>
              <a:r>
                <a:rPr kumimoji="1" lang="zh-CN" altLang="en-US" dirty="0" smtClean="0"/>
                <a:t>                   </a:t>
              </a:r>
              <a:r>
                <a:rPr kumimoji="1" lang="en-US" altLang="zh-CN" dirty="0" smtClean="0"/>
                <a:t>and</a:t>
              </a:r>
              <a:r>
                <a:rPr kumimoji="1" lang="zh-CN" altLang="en-US" dirty="0" smtClean="0"/>
                <a:t> </a:t>
              </a:r>
              <a:r>
                <a:rPr kumimoji="1" lang="en-US" altLang="zh-CN" dirty="0" smtClean="0"/>
                <a:t>send</a:t>
              </a:r>
              <a:r>
                <a:rPr kumimoji="1" lang="zh-CN" altLang="en-US" dirty="0" smtClean="0"/>
                <a:t> </a:t>
              </a:r>
              <a:r>
                <a:rPr kumimoji="1" lang="en-US" altLang="zh-CN" dirty="0" smtClean="0"/>
                <a:t>to</a:t>
              </a:r>
              <a:r>
                <a:rPr kumimoji="1" lang="zh-CN" altLang="en-US" dirty="0" smtClean="0"/>
                <a:t>  </a:t>
              </a:r>
              <a:r>
                <a:rPr kumimoji="1" lang="en-US" altLang="zh-CN" dirty="0" smtClean="0"/>
                <a:t>,,</a:t>
              </a:r>
            </a:p>
            <a:p>
              <a:pPr algn="l">
                <a:lnSpc>
                  <a:spcPct val="120000"/>
                </a:lnSpc>
              </a:pPr>
              <a:r>
                <a:rPr kumimoji="1" lang="en-US" altLang="zh-CN" dirty="0" smtClean="0"/>
                <a:t>Now</a:t>
              </a:r>
              <a:r>
                <a:rPr kumimoji="1" lang="zh-CN" altLang="en-US" dirty="0" smtClean="0"/>
                <a:t> </a:t>
              </a:r>
              <a:r>
                <a:rPr kumimoji="1" lang="en-US" altLang="zh-CN" dirty="0" smtClean="0"/>
                <a:t>the</a:t>
              </a:r>
              <a:r>
                <a:rPr kumimoji="1" lang="zh-CN" altLang="en-US" dirty="0" smtClean="0"/>
                <a:t> </a:t>
              </a:r>
              <a:r>
                <a:rPr kumimoji="1" lang="en-US" altLang="zh-CN" dirty="0" smtClean="0"/>
                <a:t>adversary</a:t>
              </a:r>
              <a:r>
                <a:rPr kumimoji="1" lang="zh-CN" altLang="en-US" dirty="0" smtClean="0"/>
                <a:t> </a:t>
              </a:r>
              <a:r>
                <a:rPr kumimoji="1" lang="en-US" altLang="zh-CN" dirty="0" smtClean="0"/>
                <a:t>can</a:t>
              </a:r>
              <a:r>
                <a:rPr kumimoji="1" lang="zh-CN" altLang="en-US" dirty="0" smtClean="0"/>
                <a:t> </a:t>
              </a:r>
              <a:r>
                <a:rPr kumimoji="1" lang="en-US" altLang="zh-CN" dirty="0" smtClean="0"/>
                <a:t>choose</a:t>
              </a:r>
              <a:r>
                <a:rPr kumimoji="1" lang="zh-CN" altLang="en-US" dirty="0" smtClean="0"/>
                <a:t> </a:t>
              </a:r>
              <a:r>
                <a:rPr kumimoji="1" lang="en-US" altLang="zh-CN" dirty="0" smtClean="0"/>
                <a:t>the</a:t>
              </a:r>
              <a:r>
                <a:rPr kumimoji="1" lang="zh-CN" altLang="en-US" dirty="0" smtClean="0"/>
                <a:t> </a:t>
              </a:r>
              <a:r>
                <a:rPr kumimoji="1" lang="en-US" altLang="zh-CN" dirty="0" smtClean="0"/>
                <a:t>adversarial</a:t>
              </a:r>
              <a:r>
                <a:rPr kumimoji="1" lang="zh-CN" altLang="en-US" dirty="0" smtClean="0"/>
                <a:t> </a:t>
              </a:r>
              <a:r>
                <a:rPr kumimoji="1" lang="en-US" altLang="zh-CN" dirty="0" smtClean="0"/>
                <a:t>samples</a:t>
              </a:r>
              <a:r>
                <a:rPr kumimoji="1" lang="zh-CN" altLang="en-US" dirty="0" smtClean="0"/>
                <a:t> </a:t>
              </a:r>
              <a:r>
                <a:rPr kumimoji="1" lang="en-US" altLang="zh-CN" dirty="0" smtClean="0"/>
                <a:t>by</a:t>
              </a:r>
              <a:r>
                <a:rPr kumimoji="1" lang="zh-CN" altLang="en-US" dirty="0" smtClean="0"/>
                <a:t> </a:t>
              </a:r>
              <a:endParaRPr kumimoji="1" lang="zh-CN" altLang="en-US" dirty="0"/>
            </a:p>
          </p:txBody>
        </p:sp>
        <p:pic>
          <p:nvPicPr>
            <p:cNvPr id="23" name="图片 2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53494" y="1778002"/>
              <a:ext cx="213620" cy="400538"/>
            </a:xfrm>
            <a:prstGeom prst="rect">
              <a:avLst/>
            </a:prstGeom>
          </p:spPr>
        </p:pic>
        <p:graphicFrame>
          <p:nvGraphicFramePr>
            <p:cNvPr id="6" name="对象 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477263295"/>
                </p:ext>
              </p:extLst>
            </p:nvPr>
          </p:nvGraphicFramePr>
          <p:xfrm>
            <a:off x="2115527" y="2190747"/>
            <a:ext cx="864088" cy="39276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479" name="公式" r:id="rId4" imgW="419100" imgH="190500" progId="Equation.3">
                    <p:embed/>
                  </p:oleObj>
                </mc:Choice>
                <mc:Fallback>
                  <p:oleObj name="公式" r:id="rId4" imgW="419100" imgH="1905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2115527" y="2190747"/>
                          <a:ext cx="864088" cy="39276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6" name="对象 2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143722569"/>
                </p:ext>
              </p:extLst>
            </p:nvPr>
          </p:nvGraphicFramePr>
          <p:xfrm>
            <a:off x="4593004" y="2186839"/>
            <a:ext cx="864088" cy="39276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480" name="公式" r:id="rId6" imgW="419100" imgH="190500" progId="Equation.3">
                    <p:embed/>
                  </p:oleObj>
                </mc:Choice>
                <mc:Fallback>
                  <p:oleObj name="公式" r:id="rId6" imgW="419100" imgH="1905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4593004" y="2186839"/>
                          <a:ext cx="864088" cy="39276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30" name="图片 2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54815" y="2555631"/>
              <a:ext cx="213620" cy="400538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145455" y="2602520"/>
              <a:ext cx="1272931" cy="336643"/>
            </a:xfrm>
            <a:prstGeom prst="rect">
              <a:avLst/>
            </a:prstGeom>
          </p:spPr>
        </p:pic>
      </p:grpSp>
      <p:pic>
        <p:nvPicPr>
          <p:cNvPr id="12" name="图片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29693" y="3593123"/>
            <a:ext cx="4953000" cy="733002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535390" y="4572002"/>
            <a:ext cx="728976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CN" dirty="0" smtClean="0"/>
              <a:t>It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equals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classifying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most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of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the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emails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legitimate.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Note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that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Attacker’s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knowledge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of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the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spam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filter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can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be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acquired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by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query-response</a:t>
            </a:r>
            <a:r>
              <a:rPr kumimoji="1" lang="zh-CN" altLang="en-US" dirty="0"/>
              <a:t> </a:t>
            </a:r>
            <a:r>
              <a:rPr kumimoji="1" lang="en-US" altLang="zh-CN" dirty="0" smtClean="0"/>
              <a:t>interface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provided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by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client.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871823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Outline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74885" y="1685272"/>
            <a:ext cx="8239250" cy="43499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l">
              <a:lnSpc>
                <a:spcPct val="200000"/>
              </a:lnSpc>
              <a:buFont typeface="Wingdings" charset="2"/>
              <a:buChar char=""/>
            </a:pPr>
            <a:r>
              <a:rPr lang="en-US" altLang="zh-CN" b="1" dirty="0"/>
              <a:t>Introduction &amp; Motivation</a:t>
            </a:r>
          </a:p>
          <a:p>
            <a:pPr marL="285750" indent="-285750" algn="l">
              <a:lnSpc>
                <a:spcPct val="200000"/>
              </a:lnSpc>
              <a:buFont typeface="Wingdings" charset="2"/>
              <a:buChar char=""/>
            </a:pPr>
            <a:r>
              <a:rPr lang="en-US" altLang="zh-CN" dirty="0" smtClean="0"/>
              <a:t>Insight</a:t>
            </a:r>
            <a:r>
              <a:rPr lang="zh-CN" altLang="en-US" dirty="0" smtClean="0"/>
              <a:t> </a:t>
            </a:r>
            <a:r>
              <a:rPr lang="en-US" altLang="zh-CN" dirty="0" smtClean="0"/>
              <a:t>into</a:t>
            </a:r>
            <a:r>
              <a:rPr lang="zh-CN" altLang="en-US" dirty="0" smtClean="0"/>
              <a:t> </a:t>
            </a:r>
            <a:r>
              <a:rPr lang="en-US" altLang="zh-CN" dirty="0" smtClean="0"/>
              <a:t>Learning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Models</a:t>
            </a:r>
            <a:endParaRPr lang="en-US" altLang="zh-CN" dirty="0"/>
          </a:p>
          <a:p>
            <a:pPr marL="285750" indent="-285750" algn="l">
              <a:lnSpc>
                <a:spcPct val="200000"/>
              </a:lnSpc>
              <a:buFont typeface="Wingdings" charset="2"/>
              <a:buChar char=""/>
            </a:pPr>
            <a:r>
              <a:rPr lang="en-US" altLang="zh-CN" dirty="0" smtClean="0"/>
              <a:t>Adversarial</a:t>
            </a:r>
            <a:r>
              <a:rPr lang="zh-CN" altLang="en-US" dirty="0" smtClean="0"/>
              <a:t> </a:t>
            </a:r>
            <a:r>
              <a:rPr lang="en-US" altLang="zh-CN" dirty="0" smtClean="0"/>
              <a:t>Learning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Theory</a:t>
            </a:r>
            <a:endParaRPr lang="en-US" altLang="zh-CN" dirty="0"/>
          </a:p>
          <a:p>
            <a:pPr marL="285750" indent="-285750" algn="l">
              <a:lnSpc>
                <a:spcPct val="200000"/>
              </a:lnSpc>
              <a:buFont typeface="Wingdings" charset="2"/>
              <a:buChar char=""/>
            </a:pPr>
            <a:r>
              <a:rPr lang="en-US" altLang="zh-CN" dirty="0" smtClean="0"/>
              <a:t>Adversarial</a:t>
            </a:r>
            <a:r>
              <a:rPr lang="zh-CN" altLang="en-US" dirty="0" smtClean="0"/>
              <a:t> </a:t>
            </a:r>
            <a:r>
              <a:rPr lang="en-US" altLang="zh-CN" dirty="0" smtClean="0"/>
              <a:t>Attacks</a:t>
            </a:r>
          </a:p>
          <a:p>
            <a:pPr marL="285750" indent="-285750" algn="l">
              <a:lnSpc>
                <a:spcPct val="200000"/>
              </a:lnSpc>
              <a:buFont typeface="Wingdings" charset="2"/>
              <a:buChar char=""/>
            </a:pPr>
            <a:r>
              <a:rPr lang="en-US" altLang="zh-CN" dirty="0" smtClean="0"/>
              <a:t>Towards</a:t>
            </a:r>
            <a:r>
              <a:rPr lang="zh-CN" altLang="en-US" dirty="0" smtClean="0"/>
              <a:t> </a:t>
            </a:r>
            <a:r>
              <a:rPr lang="en-US" altLang="zh-CN" dirty="0" smtClean="0"/>
              <a:t>Secure</a:t>
            </a:r>
            <a:r>
              <a:rPr lang="zh-CN" altLang="en-US" dirty="0" smtClean="0"/>
              <a:t> </a:t>
            </a:r>
            <a:r>
              <a:rPr lang="en-US" altLang="zh-CN" dirty="0" smtClean="0"/>
              <a:t>Learning</a:t>
            </a:r>
          </a:p>
          <a:p>
            <a:pPr marL="285750" indent="-285750" algn="l">
              <a:lnSpc>
                <a:spcPct val="200000"/>
              </a:lnSpc>
              <a:buFont typeface="Wingdings" charset="2"/>
              <a:buChar char=""/>
            </a:pPr>
            <a:r>
              <a:rPr lang="en-US" altLang="zh-CN" dirty="0" smtClean="0"/>
              <a:t>Conclusions</a:t>
            </a:r>
            <a:endParaRPr lang="en-US" altLang="zh-CN" dirty="0"/>
          </a:p>
          <a:p>
            <a:pPr marL="285750" indent="-285750" algn="l">
              <a:lnSpc>
                <a:spcPct val="200000"/>
              </a:lnSpc>
              <a:buFont typeface="Wingdings" charset="2"/>
              <a:buChar char=""/>
            </a:pPr>
            <a:r>
              <a:rPr lang="en-US" altLang="zh-CN" dirty="0"/>
              <a:t>References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8351854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508000" y="914400"/>
            <a:ext cx="8128000" cy="609600"/>
          </a:xfrm>
        </p:spPr>
        <p:txBody>
          <a:bodyPr/>
          <a:lstStyle/>
          <a:p>
            <a:pPr eaLnBrk="1" hangingPunct="1"/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Adversarial</a:t>
            </a:r>
            <a:r>
              <a:rPr lang="zh-CN" altLang="en-US" dirty="0" smtClean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altLang="zh-CN" dirty="0" smtClean="0">
                <a:latin typeface="Arial" charset="0"/>
                <a:ea typeface="ＭＳ Ｐゴシック" charset="0"/>
                <a:cs typeface="ＭＳ Ｐゴシック" charset="0"/>
              </a:rPr>
              <a:t>Capability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graphicFrame>
        <p:nvGraphicFramePr>
          <p:cNvPr id="15" name="表格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3381148"/>
              </p:ext>
            </p:extLst>
          </p:nvPr>
        </p:nvGraphicFramePr>
        <p:xfrm>
          <a:off x="595922" y="2090615"/>
          <a:ext cx="7961924" cy="293174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495878"/>
                <a:gridCol w="2485084"/>
                <a:gridCol w="1990481"/>
                <a:gridCol w="1990481"/>
              </a:tblGrid>
              <a:tr h="663338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/>
                        <a:t>Access</a:t>
                      </a:r>
                      <a:r>
                        <a:rPr lang="zh-CN" altLang="en-US" sz="1600" dirty="0" smtClean="0"/>
                        <a:t> </a:t>
                      </a:r>
                      <a:r>
                        <a:rPr lang="en-US" altLang="zh-CN" sz="1600" dirty="0" smtClean="0"/>
                        <a:t>to</a:t>
                      </a:r>
                      <a:r>
                        <a:rPr lang="zh-CN" altLang="en-US" sz="1600" dirty="0" smtClean="0"/>
                        <a:t> </a:t>
                      </a:r>
                      <a:r>
                        <a:rPr lang="en-US" altLang="zh-CN" sz="1600" dirty="0" smtClean="0"/>
                        <a:t>data</a:t>
                      </a:r>
                      <a:endParaRPr lang="zh-CN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/>
                        <a:t>Knowledge</a:t>
                      </a:r>
                      <a:r>
                        <a:rPr lang="zh-CN" altLang="en-US" sz="1600" dirty="0" smtClean="0"/>
                        <a:t> </a:t>
                      </a:r>
                      <a:r>
                        <a:rPr lang="en-US" altLang="zh-CN" sz="1600" dirty="0" smtClean="0"/>
                        <a:t>about</a:t>
                      </a:r>
                      <a:r>
                        <a:rPr lang="zh-CN" altLang="en-US" sz="1600" dirty="0" smtClean="0"/>
                        <a:t> </a:t>
                      </a:r>
                      <a:r>
                        <a:rPr lang="en-US" altLang="zh-CN" sz="1600" dirty="0" smtClean="0"/>
                        <a:t>features</a:t>
                      </a:r>
                      <a:endParaRPr lang="zh-CN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/>
                        <a:t>Knowledge</a:t>
                      </a:r>
                      <a:r>
                        <a:rPr lang="zh-CN" altLang="en-US" sz="1600" dirty="0" smtClean="0"/>
                        <a:t> </a:t>
                      </a:r>
                      <a:r>
                        <a:rPr lang="en-US" altLang="zh-CN" sz="1600" dirty="0" smtClean="0"/>
                        <a:t>about</a:t>
                      </a:r>
                      <a:r>
                        <a:rPr lang="zh-CN" altLang="en-US" sz="1600" dirty="0" smtClean="0"/>
                        <a:t> </a:t>
                      </a:r>
                      <a:r>
                        <a:rPr lang="en-US" altLang="zh-CN" sz="1600" dirty="0" smtClean="0"/>
                        <a:t>classifier</a:t>
                      </a:r>
                      <a:endParaRPr lang="zh-CN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</a:tr>
              <a:tr h="75320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/>
                        <a:t>Poor</a:t>
                      </a:r>
                      <a:r>
                        <a:rPr lang="zh-CN" altLang="en-US" sz="1600" dirty="0" smtClean="0"/>
                        <a:t> </a:t>
                      </a:r>
                      <a:r>
                        <a:rPr lang="en-US" altLang="zh-CN" sz="1600" dirty="0" smtClean="0"/>
                        <a:t>Knowledge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/>
                        <a:t>From</a:t>
                      </a:r>
                      <a:r>
                        <a:rPr lang="zh-CN" altLang="en-US" sz="1600" dirty="0" smtClean="0"/>
                        <a:t> </a:t>
                      </a:r>
                      <a:r>
                        <a:rPr lang="en-US" altLang="zh-CN" sz="1600" dirty="0" smtClean="0"/>
                        <a:t>same</a:t>
                      </a:r>
                      <a:r>
                        <a:rPr lang="zh-CN" altLang="en-US" sz="1600" dirty="0" smtClean="0"/>
                        <a:t> </a:t>
                      </a:r>
                      <a:r>
                        <a:rPr lang="en-US" altLang="zh-CN" sz="1600" dirty="0" smtClean="0"/>
                        <a:t>distributional</a:t>
                      </a:r>
                      <a:r>
                        <a:rPr lang="zh-CN" altLang="en-US" sz="1600" dirty="0" smtClean="0"/>
                        <a:t> </a:t>
                      </a:r>
                      <a:r>
                        <a:rPr lang="en-US" altLang="zh-CN" sz="1600" dirty="0" smtClean="0"/>
                        <a:t>or</a:t>
                      </a:r>
                      <a:r>
                        <a:rPr lang="zh-CN" altLang="en-US" sz="1600" dirty="0" smtClean="0"/>
                        <a:t> </a:t>
                      </a:r>
                      <a:r>
                        <a:rPr lang="en-US" altLang="zh-CN" sz="1600" dirty="0" smtClean="0"/>
                        <a:t>not</a:t>
                      </a:r>
                      <a:r>
                        <a:rPr lang="zh-CN" altLang="en-US" sz="1600" dirty="0" smtClean="0"/>
                        <a:t> </a:t>
                      </a:r>
                      <a:r>
                        <a:rPr lang="en-US" altLang="zh-CN" sz="1600" dirty="0" smtClean="0"/>
                        <a:t>at</a:t>
                      </a:r>
                      <a:r>
                        <a:rPr lang="zh-CN" altLang="en-US" sz="1600" dirty="0" smtClean="0"/>
                        <a:t> </a:t>
                      </a:r>
                      <a:r>
                        <a:rPr lang="en-US" altLang="zh-CN" sz="1600" dirty="0" smtClean="0"/>
                        <a:t>all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/>
                        <a:t>No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/>
                        <a:t>No</a:t>
                      </a:r>
                      <a:endParaRPr lang="zh-CN" altLang="en-US" sz="1600" dirty="0"/>
                    </a:p>
                  </a:txBody>
                  <a:tcPr anchor="ctr"/>
                </a:tc>
              </a:tr>
              <a:tr h="75320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/>
                        <a:t>Limited</a:t>
                      </a:r>
                      <a:r>
                        <a:rPr lang="zh-CN" altLang="en-US" sz="1600" dirty="0" smtClean="0"/>
                        <a:t> </a:t>
                      </a:r>
                      <a:r>
                        <a:rPr lang="en-US" altLang="zh-CN" sz="1600" dirty="0" smtClean="0"/>
                        <a:t>Knowledge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/>
                        <a:t>Partially</a:t>
                      </a:r>
                      <a:r>
                        <a:rPr lang="zh-CN" altLang="en-US" sz="1600" dirty="0" smtClean="0"/>
                        <a:t> </a:t>
                      </a:r>
                      <a:r>
                        <a:rPr lang="en-US" altLang="zh-CN" sz="1600" dirty="0" smtClean="0"/>
                        <a:t>or</a:t>
                      </a:r>
                      <a:r>
                        <a:rPr lang="zh-CN" altLang="en-US" sz="1600" dirty="0" smtClean="0"/>
                        <a:t> </a:t>
                      </a:r>
                      <a:r>
                        <a:rPr lang="en-US" altLang="zh-CN" sz="1600" dirty="0" smtClean="0"/>
                        <a:t>from</a:t>
                      </a:r>
                      <a:r>
                        <a:rPr lang="zh-CN" altLang="en-US" sz="1600" dirty="0" smtClean="0"/>
                        <a:t> </a:t>
                      </a:r>
                      <a:r>
                        <a:rPr lang="en-US" altLang="zh-CN" sz="1600" dirty="0" smtClean="0"/>
                        <a:t>same</a:t>
                      </a:r>
                      <a:r>
                        <a:rPr lang="zh-CN" altLang="en-US" sz="1600" dirty="0" smtClean="0"/>
                        <a:t> </a:t>
                      </a:r>
                      <a:r>
                        <a:rPr lang="en-US" altLang="zh-CN" sz="1600" dirty="0" smtClean="0"/>
                        <a:t>distributional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/>
                        <a:t>Maybe</a:t>
                      </a:r>
                      <a:r>
                        <a:rPr lang="zh-CN" altLang="en-US" sz="1600" dirty="0" smtClean="0"/>
                        <a:t> </a:t>
                      </a:r>
                      <a:r>
                        <a:rPr lang="en-US" altLang="zh-CN" sz="1600" dirty="0" smtClean="0"/>
                        <a:t>or</a:t>
                      </a:r>
                      <a:r>
                        <a:rPr lang="zh-CN" altLang="en-US" sz="1600" dirty="0" smtClean="0"/>
                        <a:t> </a:t>
                      </a:r>
                      <a:r>
                        <a:rPr lang="en-US" altLang="zh-CN" sz="1600" dirty="0" smtClean="0"/>
                        <a:t>inferred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/>
                        <a:t>Yes</a:t>
                      </a:r>
                      <a:endParaRPr lang="zh-CN" altLang="en-US" sz="1600" dirty="0"/>
                    </a:p>
                  </a:txBody>
                  <a:tcPr anchor="ctr"/>
                </a:tc>
              </a:tr>
              <a:tr h="762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/>
                        <a:t>Perfect</a:t>
                      </a:r>
                      <a:r>
                        <a:rPr lang="zh-CN" altLang="en-US" sz="1600" dirty="0" smtClean="0"/>
                        <a:t> </a:t>
                      </a:r>
                      <a:r>
                        <a:rPr lang="en-US" altLang="zh-CN" sz="1600" dirty="0" smtClean="0"/>
                        <a:t>Knowledge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/>
                        <a:t>Yes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/>
                        <a:t>Yes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/>
                        <a:t>Yes</a:t>
                      </a:r>
                      <a:endParaRPr lang="zh-CN" altLang="en-US" sz="1600" dirty="0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674960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508000" y="914400"/>
            <a:ext cx="8128000" cy="609600"/>
          </a:xfrm>
        </p:spPr>
        <p:txBody>
          <a:bodyPr/>
          <a:lstStyle/>
          <a:p>
            <a:pPr eaLnBrk="1" hangingPunct="1"/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Taxonomy</a:t>
            </a:r>
            <a:r>
              <a:rPr lang="zh-CN" altLang="en-US" dirty="0" smtClean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altLang="zh-CN" dirty="0" smtClean="0">
                <a:latin typeface="Arial" charset="0"/>
                <a:ea typeface="ＭＳ Ｐゴシック" charset="0"/>
                <a:cs typeface="ＭＳ Ｐゴシック" charset="0"/>
              </a:rPr>
              <a:t>of</a:t>
            </a:r>
            <a:r>
              <a:rPr lang="zh-CN" altLang="en-US" dirty="0" smtClean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altLang="zh-CN" dirty="0" smtClean="0">
                <a:latin typeface="Arial" charset="0"/>
                <a:ea typeface="ＭＳ Ｐゴシック" charset="0"/>
                <a:cs typeface="ＭＳ Ｐゴシック" charset="0"/>
              </a:rPr>
              <a:t>Adversarial</a:t>
            </a:r>
            <a:r>
              <a:rPr lang="zh-CN" altLang="en-US" dirty="0" smtClean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altLang="zh-CN" dirty="0" smtClean="0">
                <a:latin typeface="Arial" charset="0"/>
                <a:ea typeface="ＭＳ Ｐゴシック" charset="0"/>
                <a:cs typeface="ＭＳ Ｐゴシック" charset="0"/>
              </a:rPr>
              <a:t>Attacks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556846" y="1931785"/>
            <a:ext cx="7385538" cy="41498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l">
              <a:lnSpc>
                <a:spcPct val="110000"/>
              </a:lnSpc>
              <a:buFont typeface="Wingdings" charset="2"/>
              <a:buChar char="ü"/>
            </a:pPr>
            <a:r>
              <a:rPr kumimoji="1" lang="en-US" altLang="zh-CN" dirty="0"/>
              <a:t>Attacker’s</a:t>
            </a:r>
            <a:r>
              <a:rPr kumimoji="1" lang="zh-CN" altLang="en-US" dirty="0"/>
              <a:t> </a:t>
            </a:r>
            <a:r>
              <a:rPr kumimoji="1" lang="en-US" altLang="zh-CN" dirty="0"/>
              <a:t>goal</a:t>
            </a:r>
          </a:p>
          <a:p>
            <a:pPr marL="800100" lvl="1" indent="-342900" algn="l">
              <a:lnSpc>
                <a:spcPct val="110000"/>
              </a:lnSpc>
              <a:buFont typeface="Wingdings" charset="2"/>
              <a:buChar char="ü"/>
            </a:pPr>
            <a:r>
              <a:rPr kumimoji="1" lang="en-US" altLang="zh-CN" dirty="0"/>
              <a:t>E.g.,</a:t>
            </a:r>
            <a:r>
              <a:rPr kumimoji="1" lang="zh-CN" altLang="en-US" dirty="0"/>
              <a:t> </a:t>
            </a:r>
            <a:r>
              <a:rPr kumimoji="1" lang="en-US" altLang="zh-CN" dirty="0"/>
              <a:t>maximize</a:t>
            </a:r>
            <a:r>
              <a:rPr kumimoji="1" lang="zh-CN" altLang="en-US" dirty="0"/>
              <a:t> </a:t>
            </a:r>
            <a:r>
              <a:rPr kumimoji="1" lang="en-US" altLang="zh-CN" dirty="0"/>
              <a:t>a</a:t>
            </a:r>
            <a:r>
              <a:rPr kumimoji="1" lang="zh-CN" altLang="en-US" dirty="0"/>
              <a:t> </a:t>
            </a:r>
            <a:r>
              <a:rPr kumimoji="1" lang="en-US" altLang="zh-CN" dirty="0"/>
              <a:t>classification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error,</a:t>
            </a:r>
            <a:r>
              <a:rPr kumimoji="1" lang="zh-CN" altLang="en-US" dirty="0"/>
              <a:t> </a:t>
            </a:r>
            <a:r>
              <a:rPr kumimoji="1" lang="en-US" altLang="zh-CN" dirty="0"/>
              <a:t>compromise</a:t>
            </a:r>
            <a:r>
              <a:rPr kumimoji="1" lang="zh-CN" altLang="en-US" dirty="0"/>
              <a:t> </a:t>
            </a:r>
            <a:r>
              <a:rPr kumimoji="1" lang="en-US" altLang="zh-CN" dirty="0"/>
              <a:t>feature</a:t>
            </a:r>
            <a:r>
              <a:rPr kumimoji="1" lang="zh-CN" altLang="en-US" dirty="0"/>
              <a:t> </a:t>
            </a:r>
            <a:r>
              <a:rPr kumimoji="1" lang="en-US" altLang="zh-CN" dirty="0"/>
              <a:t>selection,</a:t>
            </a:r>
            <a:r>
              <a:rPr kumimoji="1" lang="zh-CN" altLang="en-US" dirty="0"/>
              <a:t> </a:t>
            </a:r>
            <a:r>
              <a:rPr kumimoji="1" lang="en-US" altLang="zh-CN" dirty="0"/>
              <a:t>etc..</a:t>
            </a:r>
          </a:p>
          <a:p>
            <a:pPr marL="342900" indent="-342900" algn="l">
              <a:lnSpc>
                <a:spcPct val="110000"/>
              </a:lnSpc>
              <a:buFont typeface="Wingdings" charset="2"/>
              <a:buChar char="ü"/>
            </a:pPr>
            <a:r>
              <a:rPr kumimoji="1" lang="en-US" altLang="zh-CN" dirty="0"/>
              <a:t>Attacker’s</a:t>
            </a:r>
            <a:r>
              <a:rPr kumimoji="1" lang="zh-CN" altLang="en-US" dirty="0"/>
              <a:t> </a:t>
            </a:r>
            <a:r>
              <a:rPr kumimoji="1" lang="en-US" altLang="zh-CN" dirty="0" smtClean="0"/>
              <a:t>knowledge</a:t>
            </a:r>
            <a:endParaRPr kumimoji="1" lang="en-US" altLang="zh-CN" dirty="0"/>
          </a:p>
          <a:p>
            <a:pPr marL="800100" lvl="1" indent="-342900" algn="l">
              <a:lnSpc>
                <a:spcPct val="110000"/>
              </a:lnSpc>
              <a:buFont typeface="Wingdings" charset="2"/>
              <a:buChar char="ü"/>
            </a:pPr>
            <a:r>
              <a:rPr kumimoji="1" lang="en-US" altLang="zh-CN" dirty="0"/>
              <a:t>Knowledge</a:t>
            </a:r>
            <a:r>
              <a:rPr kumimoji="1" lang="zh-CN" altLang="en-US" dirty="0"/>
              <a:t> </a:t>
            </a:r>
            <a:r>
              <a:rPr kumimoji="1" lang="en-US" altLang="zh-CN" dirty="0"/>
              <a:t>about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training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data</a:t>
            </a:r>
          </a:p>
          <a:p>
            <a:pPr marL="800100" lvl="1" indent="-342900" algn="l">
              <a:lnSpc>
                <a:spcPct val="110000"/>
              </a:lnSpc>
              <a:buFont typeface="Wingdings" charset="2"/>
              <a:buChar char="ü"/>
            </a:pPr>
            <a:r>
              <a:rPr kumimoji="1" lang="en-US" altLang="zh-CN" dirty="0"/>
              <a:t>Knowledge</a:t>
            </a:r>
            <a:r>
              <a:rPr kumimoji="1" lang="zh-CN" altLang="en-US" dirty="0"/>
              <a:t> </a:t>
            </a:r>
            <a:r>
              <a:rPr kumimoji="1" lang="en-US" altLang="zh-CN" dirty="0"/>
              <a:t>about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learning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function</a:t>
            </a:r>
          </a:p>
          <a:p>
            <a:pPr marL="800100" lvl="1" indent="-342900" algn="l">
              <a:lnSpc>
                <a:spcPct val="110000"/>
              </a:lnSpc>
              <a:buFont typeface="Wingdings" charset="2"/>
              <a:buChar char="ü"/>
            </a:pPr>
            <a:r>
              <a:rPr kumimoji="1" lang="en-US" altLang="zh-CN" dirty="0"/>
              <a:t>Knowledge</a:t>
            </a:r>
            <a:r>
              <a:rPr kumimoji="1" lang="zh-CN" altLang="en-US" dirty="0"/>
              <a:t> </a:t>
            </a:r>
            <a:r>
              <a:rPr kumimoji="1" lang="en-US" altLang="zh-CN" dirty="0"/>
              <a:t>about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features</a:t>
            </a:r>
          </a:p>
          <a:p>
            <a:pPr marL="342900" indent="-342900" algn="l">
              <a:lnSpc>
                <a:spcPct val="110000"/>
              </a:lnSpc>
              <a:buFont typeface="Wingdings" charset="2"/>
              <a:buChar char="ü"/>
            </a:pPr>
            <a:r>
              <a:rPr kumimoji="1" lang="en-US" altLang="zh-CN" dirty="0"/>
              <a:t>Security</a:t>
            </a:r>
            <a:r>
              <a:rPr kumimoji="1" lang="zh-CN" altLang="en-US" dirty="0"/>
              <a:t> </a:t>
            </a:r>
            <a:r>
              <a:rPr kumimoji="1" lang="en-US" altLang="zh-CN" dirty="0"/>
              <a:t>violation</a:t>
            </a:r>
          </a:p>
          <a:p>
            <a:pPr marL="800100" lvl="1" indent="-342900" algn="l">
              <a:lnSpc>
                <a:spcPct val="110000"/>
              </a:lnSpc>
              <a:buFont typeface="Wingdings" charset="2"/>
              <a:buChar char="ü"/>
            </a:pPr>
            <a:r>
              <a:rPr kumimoji="1" lang="en-US" altLang="zh-CN" dirty="0"/>
              <a:t>Integrity</a:t>
            </a:r>
          </a:p>
          <a:p>
            <a:pPr marL="800100" lvl="1" indent="-342900" algn="l">
              <a:lnSpc>
                <a:spcPct val="110000"/>
              </a:lnSpc>
              <a:buFont typeface="Wingdings" charset="2"/>
              <a:buChar char="ü"/>
            </a:pPr>
            <a:r>
              <a:rPr kumimoji="1" lang="en-US" altLang="zh-CN" dirty="0" smtClean="0"/>
              <a:t>Availability</a:t>
            </a:r>
          </a:p>
          <a:p>
            <a:pPr marL="342900" indent="-342900" algn="l">
              <a:lnSpc>
                <a:spcPct val="110000"/>
              </a:lnSpc>
              <a:buFont typeface="Wingdings" charset="2"/>
              <a:buChar char="ü"/>
            </a:pPr>
            <a:r>
              <a:rPr kumimoji="1" lang="en-US" altLang="zh-CN" dirty="0" smtClean="0"/>
              <a:t>Adversarial</a:t>
            </a:r>
            <a:r>
              <a:rPr kumimoji="1" lang="en-US" altLang="zh-CN" dirty="0" smtClean="0"/>
              <a:t> Influence: Causative vs. Evasive</a:t>
            </a:r>
            <a:endParaRPr kumimoji="1" lang="en-US" altLang="zh-CN" dirty="0"/>
          </a:p>
          <a:p>
            <a:pPr marL="342900" indent="-342900" algn="l">
              <a:lnSpc>
                <a:spcPct val="110000"/>
              </a:lnSpc>
              <a:buFont typeface="Wingdings" charset="2"/>
              <a:buChar char="ü"/>
            </a:pPr>
            <a:r>
              <a:rPr kumimoji="1" lang="en-US" altLang="zh-CN" dirty="0"/>
              <a:t>Specificity:</a:t>
            </a:r>
            <a:r>
              <a:rPr kumimoji="1" lang="zh-CN" altLang="en-US" dirty="0"/>
              <a:t> </a:t>
            </a:r>
            <a:r>
              <a:rPr kumimoji="1" lang="en-US" altLang="zh-CN" dirty="0"/>
              <a:t>targeted</a:t>
            </a:r>
            <a:r>
              <a:rPr kumimoji="1" lang="zh-CN" altLang="en-US" dirty="0"/>
              <a:t> </a:t>
            </a:r>
            <a:r>
              <a:rPr kumimoji="1" lang="en-US" altLang="zh-CN" dirty="0"/>
              <a:t>vs.</a:t>
            </a:r>
            <a:r>
              <a:rPr kumimoji="1" lang="zh-CN" altLang="en-US" dirty="0"/>
              <a:t> </a:t>
            </a:r>
            <a:r>
              <a:rPr kumimoji="1" lang="en-US" altLang="zh-CN" dirty="0"/>
              <a:t>indiscriminative</a:t>
            </a:r>
          </a:p>
        </p:txBody>
      </p:sp>
    </p:spTree>
    <p:extLst>
      <p:ext uri="{BB962C8B-B14F-4D97-AF65-F5344CB8AC3E}">
        <p14:creationId xmlns:p14="http://schemas.microsoft.com/office/powerpoint/2010/main" val="12124920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508000" y="914400"/>
            <a:ext cx="8128000" cy="609600"/>
          </a:xfrm>
        </p:spPr>
        <p:txBody>
          <a:bodyPr/>
          <a:lstStyle/>
          <a:p>
            <a:pPr eaLnBrk="1" hangingPunct="1"/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Taxonomy</a:t>
            </a:r>
            <a:r>
              <a:rPr lang="zh-CN" altLang="en-US" dirty="0" smtClean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altLang="zh-CN" dirty="0" smtClean="0">
                <a:latin typeface="Arial" charset="0"/>
                <a:ea typeface="ＭＳ Ｐゴシック" charset="0"/>
                <a:cs typeface="ＭＳ Ｐゴシック" charset="0"/>
              </a:rPr>
              <a:t>of</a:t>
            </a:r>
            <a:r>
              <a:rPr lang="zh-CN" altLang="en-US" dirty="0" smtClean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altLang="zh-CN" dirty="0" smtClean="0">
                <a:latin typeface="Arial" charset="0"/>
                <a:ea typeface="ＭＳ Ｐゴシック" charset="0"/>
                <a:cs typeface="ＭＳ Ｐゴシック" charset="0"/>
              </a:rPr>
              <a:t>Adversarial</a:t>
            </a:r>
            <a:r>
              <a:rPr lang="zh-CN" altLang="en-US" dirty="0" smtClean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altLang="zh-CN" dirty="0" smtClean="0">
                <a:latin typeface="Arial" charset="0"/>
                <a:ea typeface="ＭＳ Ｐゴシック" charset="0"/>
                <a:cs typeface="ＭＳ Ｐゴシック" charset="0"/>
              </a:rPr>
              <a:t>Attacks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4" name="内容占位符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924" b="1320"/>
          <a:stretch/>
        </p:blipFill>
        <p:spPr>
          <a:xfrm>
            <a:off x="586154" y="2012462"/>
            <a:ext cx="7981462" cy="3507153"/>
          </a:xfrm>
        </p:spPr>
      </p:pic>
      <p:sp>
        <p:nvSpPr>
          <p:cNvPr id="3" name="矩形 2"/>
          <p:cNvSpPr/>
          <p:nvPr/>
        </p:nvSpPr>
        <p:spPr>
          <a:xfrm>
            <a:off x="666145" y="5693241"/>
            <a:ext cx="7774469" cy="5027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baseline="30000" dirty="0" smtClean="0"/>
              <a:t>E</a:t>
            </a:r>
            <a:r>
              <a:rPr lang="zh-CN" altLang="en-US" baseline="30000" dirty="0" smtClean="0"/>
              <a:t>.</a:t>
            </a:r>
            <a:r>
              <a:rPr lang="en-US" altLang="zh-CN" baseline="30000" dirty="0" smtClean="0"/>
              <a:t>g.,</a:t>
            </a:r>
            <a:r>
              <a:rPr lang="zh-CN" altLang="en-US" baseline="30000" dirty="0" smtClean="0"/>
              <a:t> </a:t>
            </a:r>
            <a:r>
              <a:rPr lang="en-US" altLang="zh-CN" baseline="30000" dirty="0" smtClean="0"/>
              <a:t>Indiscriminate </a:t>
            </a:r>
            <a:r>
              <a:rPr lang="en-US" altLang="zh-CN" baseline="30000" dirty="0"/>
              <a:t>Causative Availability </a:t>
            </a:r>
            <a:r>
              <a:rPr lang="en-US" altLang="zh-CN" baseline="30000" dirty="0" smtClean="0"/>
              <a:t>Attack</a:t>
            </a:r>
            <a:r>
              <a:rPr lang="zh-CN" altLang="en-US" baseline="30000" dirty="0" smtClean="0"/>
              <a:t> </a:t>
            </a:r>
            <a:r>
              <a:rPr lang="en-US" altLang="zh-CN" baseline="30000" dirty="0" smtClean="0"/>
              <a:t>aims</a:t>
            </a:r>
            <a:r>
              <a:rPr lang="zh-CN" altLang="en-US" baseline="30000" dirty="0" smtClean="0"/>
              <a:t> </a:t>
            </a:r>
            <a:r>
              <a:rPr lang="en-US" altLang="zh-CN" baseline="30000" dirty="0" smtClean="0"/>
              <a:t>to</a:t>
            </a:r>
            <a:r>
              <a:rPr lang="zh-CN" altLang="en-US" baseline="30000" dirty="0" smtClean="0"/>
              <a:t> </a:t>
            </a:r>
            <a:r>
              <a:rPr lang="en-US" altLang="zh-CN" baseline="30000" dirty="0" smtClean="0"/>
              <a:t>cause</a:t>
            </a:r>
            <a:r>
              <a:rPr lang="zh-CN" altLang="en-US" baseline="30000" dirty="0" smtClean="0"/>
              <a:t> </a:t>
            </a:r>
            <a:r>
              <a:rPr lang="en-US" altLang="zh-CN" baseline="30000" dirty="0" smtClean="0"/>
              <a:t>the</a:t>
            </a:r>
            <a:r>
              <a:rPr lang="zh-CN" altLang="en-US" baseline="30000" dirty="0" smtClean="0"/>
              <a:t> </a:t>
            </a:r>
            <a:r>
              <a:rPr lang="en-US" altLang="zh-CN" baseline="30000" dirty="0" smtClean="0"/>
              <a:t>classifier</a:t>
            </a:r>
            <a:r>
              <a:rPr lang="zh-CN" altLang="en-US" baseline="30000" dirty="0" smtClean="0"/>
              <a:t> </a:t>
            </a:r>
            <a:r>
              <a:rPr lang="en-US" altLang="zh-CN" baseline="30000" dirty="0" smtClean="0"/>
              <a:t>to</a:t>
            </a:r>
            <a:r>
              <a:rPr lang="zh-CN" altLang="en-US" baseline="30000" dirty="0" smtClean="0"/>
              <a:t> </a:t>
            </a:r>
            <a:r>
              <a:rPr lang="en-US" altLang="zh-CN" baseline="30000" dirty="0" smtClean="0"/>
              <a:t>misclassify</a:t>
            </a:r>
            <a:r>
              <a:rPr lang="zh-CN" altLang="en-US" baseline="30000" dirty="0" smtClean="0"/>
              <a:t> </a:t>
            </a:r>
            <a:r>
              <a:rPr lang="en-US" altLang="zh-CN" baseline="30000" dirty="0" smtClean="0"/>
              <a:t>samples</a:t>
            </a:r>
            <a:r>
              <a:rPr lang="zh-CN" altLang="en-US" baseline="30000" dirty="0" smtClean="0"/>
              <a:t> </a:t>
            </a:r>
            <a:r>
              <a:rPr lang="en-US" altLang="zh-CN" baseline="30000" dirty="0" err="1" smtClean="0"/>
              <a:t>indiscriminatively</a:t>
            </a:r>
            <a:r>
              <a:rPr lang="en-US" altLang="zh-CN" baseline="30000" dirty="0" smtClean="0"/>
              <a:t>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778926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508000" y="914400"/>
            <a:ext cx="8128000" cy="609600"/>
          </a:xfrm>
        </p:spPr>
        <p:txBody>
          <a:bodyPr/>
          <a:lstStyle/>
          <a:p>
            <a:pPr eaLnBrk="1" hangingPunct="1"/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Typical</a:t>
            </a:r>
            <a:r>
              <a:rPr lang="zh-CN" altLang="en-US" dirty="0" smtClean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altLang="zh-CN" dirty="0" smtClean="0">
                <a:latin typeface="Arial" charset="0"/>
                <a:ea typeface="ＭＳ Ｐゴシック" charset="0"/>
                <a:cs typeface="ＭＳ Ｐゴシック" charset="0"/>
              </a:rPr>
              <a:t>Attack</a:t>
            </a:r>
            <a:r>
              <a:rPr lang="zh-CN" altLang="en-US" dirty="0" smtClean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altLang="zh-CN" dirty="0" smtClean="0">
                <a:latin typeface="Arial" charset="0"/>
                <a:ea typeface="ＭＳ Ｐゴシック" charset="0"/>
                <a:cs typeface="ＭＳ Ｐゴシック" charset="0"/>
              </a:rPr>
              <a:t>Types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" name="内容占位符 2"/>
          <p:cNvSpPr>
            <a:spLocks noGrp="1"/>
          </p:cNvSpPr>
          <p:nvPr>
            <p:ph idx="1"/>
          </p:nvPr>
        </p:nvSpPr>
        <p:spPr>
          <a:xfrm>
            <a:off x="556846" y="1877646"/>
            <a:ext cx="8128000" cy="4343400"/>
          </a:xfrm>
        </p:spPr>
        <p:txBody>
          <a:bodyPr/>
          <a:lstStyle/>
          <a:p>
            <a:pPr marL="0" indent="0">
              <a:buNone/>
            </a:pPr>
            <a:r>
              <a:rPr kumimoji="1" lang="en-US" altLang="zh-CN" dirty="0" smtClean="0"/>
              <a:t>Causative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(Poisoning)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vs.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Exploratory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(Evasion)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0657" y="2583426"/>
            <a:ext cx="4632476" cy="3471898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208941" y="2407418"/>
            <a:ext cx="22493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1600" b="1" dirty="0" smtClean="0"/>
              <a:t>Change</a:t>
            </a:r>
            <a:r>
              <a:rPr kumimoji="1" lang="zh-CN" altLang="en-US" sz="1600" b="1" dirty="0" smtClean="0"/>
              <a:t> </a:t>
            </a:r>
            <a:r>
              <a:rPr kumimoji="1" lang="en-US" altLang="zh-CN" sz="1600" b="1" dirty="0" smtClean="0"/>
              <a:t>the</a:t>
            </a:r>
            <a:r>
              <a:rPr kumimoji="1" lang="zh-CN" altLang="en-US" sz="1600" b="1" dirty="0" smtClean="0"/>
              <a:t> </a:t>
            </a:r>
            <a:r>
              <a:rPr kumimoji="1" lang="en-US" altLang="zh-CN" sz="1600" b="1" dirty="0" smtClean="0"/>
              <a:t>classifier</a:t>
            </a:r>
            <a:endParaRPr kumimoji="1" lang="zh-CN" altLang="en-US" sz="1600" b="1" dirty="0"/>
          </a:p>
        </p:txBody>
      </p:sp>
      <p:sp>
        <p:nvSpPr>
          <p:cNvPr id="7" name="文本框 6"/>
          <p:cNvSpPr txBox="1"/>
          <p:nvPr/>
        </p:nvSpPr>
        <p:spPr>
          <a:xfrm>
            <a:off x="6283476" y="4333165"/>
            <a:ext cx="25384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CN" sz="1600" b="1" dirty="0" smtClean="0"/>
              <a:t>Evade</a:t>
            </a:r>
            <a:r>
              <a:rPr kumimoji="1" lang="zh-CN" altLang="en-US" sz="1600" b="1" dirty="0" smtClean="0"/>
              <a:t> </a:t>
            </a:r>
            <a:r>
              <a:rPr kumimoji="1" lang="en-US" altLang="zh-CN" sz="1600" b="1" dirty="0" smtClean="0"/>
              <a:t>the</a:t>
            </a:r>
            <a:r>
              <a:rPr kumimoji="1" lang="zh-CN" altLang="en-US" sz="1600" b="1" dirty="0" smtClean="0"/>
              <a:t> </a:t>
            </a:r>
            <a:r>
              <a:rPr kumimoji="1" lang="en-US" altLang="zh-CN" sz="1600" b="1" dirty="0" smtClean="0"/>
              <a:t>classifier</a:t>
            </a:r>
            <a:r>
              <a:rPr kumimoji="1" lang="zh-CN" altLang="en-US" sz="1600" b="1" dirty="0" smtClean="0"/>
              <a:t> </a:t>
            </a:r>
            <a:endParaRPr kumimoji="1" lang="zh-CN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6761642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Outline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74885" y="1685272"/>
            <a:ext cx="8239250" cy="43499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l">
              <a:lnSpc>
                <a:spcPct val="200000"/>
              </a:lnSpc>
              <a:buFont typeface="Wingdings" charset="2"/>
              <a:buChar char=""/>
            </a:pPr>
            <a:r>
              <a:rPr lang="en-US" altLang="zh-CN" dirty="0"/>
              <a:t>Introduction &amp; Motivation</a:t>
            </a:r>
          </a:p>
          <a:p>
            <a:pPr marL="285750" indent="-285750" algn="l">
              <a:lnSpc>
                <a:spcPct val="200000"/>
              </a:lnSpc>
              <a:buFont typeface="Wingdings" charset="2"/>
              <a:buChar char=""/>
            </a:pPr>
            <a:r>
              <a:rPr lang="en-US" altLang="zh-CN" dirty="0" smtClean="0"/>
              <a:t>Insight</a:t>
            </a:r>
            <a:r>
              <a:rPr lang="zh-CN" altLang="en-US" dirty="0" smtClean="0"/>
              <a:t> </a:t>
            </a:r>
            <a:r>
              <a:rPr lang="en-US" altLang="zh-CN" dirty="0" smtClean="0"/>
              <a:t>into</a:t>
            </a:r>
            <a:r>
              <a:rPr lang="zh-CN" altLang="en-US" dirty="0" smtClean="0"/>
              <a:t> </a:t>
            </a:r>
            <a:r>
              <a:rPr lang="en-US" altLang="zh-CN" dirty="0" smtClean="0"/>
              <a:t>Learning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Models</a:t>
            </a:r>
            <a:endParaRPr lang="en-US" altLang="zh-CN" dirty="0"/>
          </a:p>
          <a:p>
            <a:pPr marL="285750" indent="-285750" algn="l">
              <a:lnSpc>
                <a:spcPct val="200000"/>
              </a:lnSpc>
              <a:buFont typeface="Wingdings" charset="2"/>
              <a:buChar char=""/>
            </a:pPr>
            <a:r>
              <a:rPr lang="en-US" altLang="zh-CN" dirty="0" smtClean="0"/>
              <a:t>Adversarial</a:t>
            </a:r>
            <a:r>
              <a:rPr lang="zh-CN" altLang="en-US" dirty="0" smtClean="0"/>
              <a:t> </a:t>
            </a:r>
            <a:r>
              <a:rPr lang="en-US" altLang="zh-CN" dirty="0" smtClean="0"/>
              <a:t>Learning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Theory</a:t>
            </a:r>
            <a:endParaRPr lang="en-US" altLang="zh-CN" dirty="0"/>
          </a:p>
          <a:p>
            <a:pPr marL="285750" indent="-285750" algn="l">
              <a:lnSpc>
                <a:spcPct val="200000"/>
              </a:lnSpc>
              <a:buFont typeface="Wingdings" charset="2"/>
              <a:buChar char=""/>
            </a:pPr>
            <a:r>
              <a:rPr lang="en-US" altLang="zh-CN" b="1" dirty="0" smtClean="0"/>
              <a:t>Adversarial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Attacks</a:t>
            </a:r>
          </a:p>
          <a:p>
            <a:pPr marL="285750" indent="-285750" algn="l">
              <a:lnSpc>
                <a:spcPct val="200000"/>
              </a:lnSpc>
              <a:buFont typeface="Wingdings" charset="2"/>
              <a:buChar char=""/>
            </a:pPr>
            <a:r>
              <a:rPr lang="en-US" altLang="zh-CN" dirty="0" smtClean="0"/>
              <a:t>Towards</a:t>
            </a:r>
            <a:r>
              <a:rPr lang="zh-CN" altLang="en-US" dirty="0" smtClean="0"/>
              <a:t> </a:t>
            </a:r>
            <a:r>
              <a:rPr lang="en-US" altLang="zh-CN" dirty="0" smtClean="0"/>
              <a:t>Secure</a:t>
            </a:r>
            <a:r>
              <a:rPr lang="zh-CN" altLang="en-US" dirty="0" smtClean="0"/>
              <a:t> </a:t>
            </a:r>
            <a:r>
              <a:rPr lang="en-US" altLang="zh-CN" dirty="0" smtClean="0"/>
              <a:t>Learning</a:t>
            </a:r>
          </a:p>
          <a:p>
            <a:pPr marL="285750" indent="-285750" algn="l">
              <a:lnSpc>
                <a:spcPct val="200000"/>
              </a:lnSpc>
              <a:buFont typeface="Wingdings" charset="2"/>
              <a:buChar char=""/>
            </a:pPr>
            <a:r>
              <a:rPr lang="en-US" altLang="zh-CN" dirty="0" smtClean="0"/>
              <a:t>Conclusions</a:t>
            </a:r>
            <a:endParaRPr lang="en-US" altLang="zh-CN" dirty="0"/>
          </a:p>
          <a:p>
            <a:pPr marL="285750" indent="-285750" algn="l">
              <a:lnSpc>
                <a:spcPct val="200000"/>
              </a:lnSpc>
              <a:buFont typeface="Wingdings" charset="2"/>
              <a:buChar char=""/>
            </a:pPr>
            <a:r>
              <a:rPr lang="en-US" altLang="zh-CN" dirty="0"/>
              <a:t>References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5996665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508000" y="914400"/>
            <a:ext cx="8128000" cy="609600"/>
          </a:xfrm>
        </p:spPr>
        <p:txBody>
          <a:bodyPr/>
          <a:lstStyle/>
          <a:p>
            <a:pPr eaLnBrk="1" hangingPunct="1"/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Types</a:t>
            </a:r>
            <a:r>
              <a:rPr lang="zh-CN" altLang="en-US" dirty="0" smtClean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altLang="zh-CN" dirty="0" smtClean="0">
                <a:latin typeface="Arial" charset="0"/>
                <a:ea typeface="ＭＳ Ｐゴシック" charset="0"/>
                <a:cs typeface="ＭＳ Ｐゴシック" charset="0"/>
              </a:rPr>
              <a:t>of</a:t>
            </a:r>
            <a:r>
              <a:rPr lang="zh-CN" altLang="en-US" dirty="0" smtClean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altLang="zh-CN" dirty="0" smtClean="0">
                <a:latin typeface="Arial" charset="0"/>
                <a:ea typeface="ＭＳ Ｐゴシック" charset="0"/>
                <a:cs typeface="ＭＳ Ｐゴシック" charset="0"/>
              </a:rPr>
              <a:t>Adversaries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508000" y="1828799"/>
            <a:ext cx="8128000" cy="4208585"/>
          </a:xfrm>
        </p:spPr>
        <p:txBody>
          <a:bodyPr/>
          <a:lstStyle/>
          <a:p>
            <a:pPr>
              <a:lnSpc>
                <a:spcPct val="110000"/>
              </a:lnSpc>
              <a:buFont typeface="Wingdings" charset="2"/>
              <a:buChar char="ü"/>
            </a:pPr>
            <a:r>
              <a:rPr kumimoji="1" lang="en-US" altLang="zh-CN" dirty="0" smtClean="0"/>
              <a:t>Causative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(poisoning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attack)</a:t>
            </a:r>
          </a:p>
          <a:p>
            <a:pPr lvl="1">
              <a:lnSpc>
                <a:spcPct val="110000"/>
              </a:lnSpc>
              <a:buFont typeface="Wingdings" charset="2"/>
              <a:buChar char="ü"/>
            </a:pPr>
            <a:r>
              <a:rPr kumimoji="1" lang="en-US" altLang="zh-CN" sz="2400" dirty="0" smtClean="0"/>
              <a:t>Cracking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how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the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learning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algorithm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works</a:t>
            </a:r>
          </a:p>
          <a:p>
            <a:pPr lvl="1">
              <a:lnSpc>
                <a:spcPct val="110000"/>
              </a:lnSpc>
              <a:buFont typeface="Wingdings" charset="2"/>
              <a:buChar char="ü"/>
            </a:pPr>
            <a:r>
              <a:rPr kumimoji="1" lang="en-US" altLang="zh-CN" sz="2400" dirty="0" smtClean="0"/>
              <a:t>Engineering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on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features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or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labels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of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training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set</a:t>
            </a:r>
          </a:p>
          <a:p>
            <a:pPr lvl="1">
              <a:lnSpc>
                <a:spcPct val="110000"/>
              </a:lnSpc>
              <a:buFont typeface="Wingdings" charset="2"/>
              <a:buChar char="ü"/>
            </a:pPr>
            <a:r>
              <a:rPr kumimoji="1" lang="en-US" altLang="zh-CN" sz="2400" dirty="0" smtClean="0"/>
              <a:t>Change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the</a:t>
            </a:r>
            <a:r>
              <a:rPr kumimoji="1" lang="zh-CN" altLang="en-US" sz="2400" dirty="0" smtClean="0"/>
              <a:t> </a:t>
            </a:r>
            <a:r>
              <a:rPr kumimoji="1" lang="en-US" altLang="zh-CN" sz="2400" i="1" dirty="0" smtClean="0">
                <a:solidFill>
                  <a:srgbClr val="0000FF"/>
                </a:solidFill>
              </a:rPr>
              <a:t>discriminant</a:t>
            </a:r>
            <a:r>
              <a:rPr kumimoji="1" lang="zh-CN" altLang="en-US" sz="2400" i="1" dirty="0" smtClean="0">
                <a:solidFill>
                  <a:srgbClr val="0000FF"/>
                </a:solidFill>
              </a:rPr>
              <a:t> </a:t>
            </a:r>
            <a:r>
              <a:rPr kumimoji="1" lang="en-US" altLang="zh-CN" sz="2400" i="1" dirty="0" smtClean="0">
                <a:solidFill>
                  <a:srgbClr val="0000FF"/>
                </a:solidFill>
              </a:rPr>
              <a:t>function</a:t>
            </a:r>
            <a:r>
              <a:rPr kumimoji="1" lang="zh-CN" altLang="en-US" sz="2400" i="1" dirty="0" smtClean="0">
                <a:solidFill>
                  <a:srgbClr val="0000FF"/>
                </a:solidFill>
              </a:rPr>
              <a:t> </a:t>
            </a:r>
            <a:r>
              <a:rPr kumimoji="1" lang="en-US" altLang="zh-CN" sz="2400" dirty="0" smtClean="0"/>
              <a:t>eternally</a:t>
            </a:r>
            <a:r>
              <a:rPr kumimoji="1" lang="zh-CN" altLang="en-US" sz="2400" dirty="0" smtClean="0"/>
              <a:t> </a:t>
            </a:r>
            <a:endParaRPr kumimoji="1" lang="en-US" altLang="zh-CN" sz="2400" dirty="0" smtClean="0"/>
          </a:p>
          <a:p>
            <a:pPr>
              <a:lnSpc>
                <a:spcPct val="110000"/>
              </a:lnSpc>
              <a:buFont typeface="Wingdings" charset="2"/>
              <a:buChar char="ü"/>
            </a:pPr>
            <a:r>
              <a:rPr kumimoji="1" lang="en-US" altLang="zh-CN" dirty="0" smtClean="0"/>
              <a:t>Evasive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(exploratory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attack)</a:t>
            </a:r>
          </a:p>
          <a:p>
            <a:pPr lvl="1">
              <a:lnSpc>
                <a:spcPct val="110000"/>
              </a:lnSpc>
              <a:buFont typeface="Wingdings" charset="2"/>
              <a:buChar char="ü"/>
            </a:pPr>
            <a:r>
              <a:rPr kumimoji="1" lang="en-US" altLang="zh-CN" sz="2400" dirty="0" smtClean="0"/>
              <a:t>Engineering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features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of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an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evading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point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(test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phase)</a:t>
            </a:r>
          </a:p>
          <a:p>
            <a:pPr lvl="1">
              <a:lnSpc>
                <a:spcPct val="110000"/>
              </a:lnSpc>
              <a:buFont typeface="Wingdings" charset="2"/>
              <a:buChar char="ü"/>
            </a:pPr>
            <a:r>
              <a:rPr kumimoji="1" lang="en-US" altLang="zh-CN" sz="2400" dirty="0" smtClean="0"/>
              <a:t>Circumvent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the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legitimate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function</a:t>
            </a:r>
            <a:r>
              <a:rPr kumimoji="1" lang="zh-CN" altLang="en-US" sz="2400" dirty="0" smtClean="0"/>
              <a:t> </a:t>
            </a:r>
            <a:endParaRPr kumimoji="1" lang="en-US" altLang="zh-CN" sz="2400" dirty="0"/>
          </a:p>
          <a:p>
            <a:pPr lvl="1">
              <a:lnSpc>
                <a:spcPct val="110000"/>
              </a:lnSpc>
              <a:buFont typeface="Wingdings" charset="2"/>
              <a:buChar char="ü"/>
            </a:pPr>
            <a:r>
              <a:rPr kumimoji="1" lang="en-US" altLang="zh-CN" sz="2400" dirty="0" smtClean="0"/>
              <a:t>Change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the</a:t>
            </a:r>
            <a:r>
              <a:rPr kumimoji="1" lang="zh-CN" altLang="en-US" sz="2400" dirty="0" smtClean="0"/>
              <a:t> </a:t>
            </a:r>
            <a:r>
              <a:rPr kumimoji="1" lang="en-US" altLang="zh-CN" sz="2400" i="1" dirty="0" smtClean="0">
                <a:solidFill>
                  <a:srgbClr val="0000FF"/>
                </a:solidFill>
              </a:rPr>
              <a:t>discriminant</a:t>
            </a:r>
            <a:r>
              <a:rPr kumimoji="1" lang="zh-CN" altLang="en-US" sz="2400" i="1" dirty="0" smtClean="0">
                <a:solidFill>
                  <a:srgbClr val="0000FF"/>
                </a:solidFill>
              </a:rPr>
              <a:t> </a:t>
            </a:r>
            <a:r>
              <a:rPr kumimoji="1" lang="en-US" altLang="zh-CN" sz="2400" i="1" dirty="0" smtClean="0">
                <a:solidFill>
                  <a:srgbClr val="0000FF"/>
                </a:solidFill>
              </a:rPr>
              <a:t>result</a:t>
            </a:r>
            <a:r>
              <a:rPr kumimoji="1" lang="en-US" altLang="zh-CN" sz="2400" dirty="0" smtClean="0"/>
              <a:t>,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not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the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function</a:t>
            </a:r>
          </a:p>
        </p:txBody>
      </p:sp>
    </p:spTree>
    <p:extLst>
      <p:ext uri="{BB962C8B-B14F-4D97-AF65-F5344CB8AC3E}">
        <p14:creationId xmlns:p14="http://schemas.microsoft.com/office/powerpoint/2010/main" val="42286122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508000" y="914400"/>
            <a:ext cx="8128000" cy="609600"/>
          </a:xfrm>
        </p:spPr>
        <p:txBody>
          <a:bodyPr/>
          <a:lstStyle/>
          <a:p>
            <a:pPr eaLnBrk="1" hangingPunct="1"/>
            <a:r>
              <a:rPr lang="en-US" altLang="zh-CN" dirty="0" smtClean="0">
                <a:latin typeface="Arial" charset="0"/>
                <a:ea typeface="ＭＳ Ｐゴシック" charset="0"/>
                <a:cs typeface="ＭＳ Ｐゴシック" charset="0"/>
              </a:rPr>
              <a:t>Poisoning</a:t>
            </a:r>
            <a:r>
              <a:rPr lang="zh-CN" altLang="en-US" dirty="0" smtClean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altLang="zh-CN" dirty="0" smtClean="0">
                <a:latin typeface="Arial" charset="0"/>
                <a:ea typeface="ＭＳ Ｐゴシック" charset="0"/>
                <a:cs typeface="ＭＳ Ｐゴシック" charset="0"/>
              </a:rPr>
              <a:t>attack</a:t>
            </a:r>
            <a:r>
              <a:rPr lang="zh-CN" altLang="en-US" dirty="0" smtClean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altLang="zh-CN" dirty="0" smtClean="0">
                <a:latin typeface="Arial" charset="0"/>
                <a:ea typeface="ＭＳ Ｐゴシック" charset="0"/>
                <a:cs typeface="ＭＳ Ｐゴシック" charset="0"/>
              </a:rPr>
              <a:t>on</a:t>
            </a:r>
            <a:r>
              <a:rPr lang="zh-CN" altLang="en-US" dirty="0" smtClean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altLang="zh-CN" dirty="0" smtClean="0">
                <a:latin typeface="Arial" charset="0"/>
                <a:ea typeface="ＭＳ Ｐゴシック" charset="0"/>
                <a:cs typeface="ＭＳ Ｐゴシック" charset="0"/>
              </a:rPr>
              <a:t>SVMs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  <a:buFont typeface="Wingdings" charset="2"/>
              <a:buChar char="ü"/>
            </a:pPr>
            <a:r>
              <a:rPr kumimoji="1" lang="en-US" altLang="zh-CN" dirty="0" smtClean="0"/>
              <a:t>Inject</a:t>
            </a:r>
            <a:r>
              <a:rPr kumimoji="1" lang="en-US" altLang="zh-CN" dirty="0" smtClean="0"/>
              <a:t> adversarial noises on features</a:t>
            </a:r>
          </a:p>
          <a:p>
            <a:pPr lvl="1">
              <a:lnSpc>
                <a:spcPct val="110000"/>
              </a:lnSpc>
              <a:buFont typeface="Wingdings" charset="2"/>
              <a:buChar char="ü"/>
            </a:pPr>
            <a:r>
              <a:rPr kumimoji="1" lang="en-US" altLang="zh-CN" sz="2400" dirty="0" smtClean="0"/>
              <a:t>Data stationary assumption is broken</a:t>
            </a:r>
          </a:p>
          <a:p>
            <a:pPr>
              <a:lnSpc>
                <a:spcPct val="110000"/>
              </a:lnSpc>
              <a:buFont typeface="Wingdings" charset="2"/>
              <a:buChar char="ü"/>
            </a:pPr>
            <a:r>
              <a:rPr kumimoji="1" lang="en-US" altLang="zh-CN" dirty="0" smtClean="0"/>
              <a:t>Adversarial objective: maximizing the error</a:t>
            </a:r>
          </a:p>
          <a:p>
            <a:pPr lvl="1">
              <a:lnSpc>
                <a:spcPct val="110000"/>
              </a:lnSpc>
              <a:buFont typeface="Wingdings" charset="2"/>
              <a:buChar char="ü"/>
            </a:pPr>
            <a:r>
              <a:rPr kumimoji="1" lang="en-US" altLang="zh-CN" sz="2400" dirty="0" smtClean="0"/>
              <a:t>E.g., test error, hinge loss, generalization error</a:t>
            </a:r>
          </a:p>
          <a:p>
            <a:pPr>
              <a:lnSpc>
                <a:spcPct val="110000"/>
              </a:lnSpc>
              <a:buFont typeface="Wingdings" charset="2"/>
              <a:buChar char="ü"/>
            </a:pPr>
            <a:r>
              <a:rPr kumimoji="1" lang="en-US" altLang="zh-CN" dirty="0" smtClean="0"/>
              <a:t>Using gradient ascend </a:t>
            </a:r>
            <a:r>
              <a:rPr kumimoji="1" lang="en-US" altLang="zh-CN" dirty="0" err="1" smtClean="0"/>
              <a:t>w.r.t</a:t>
            </a:r>
            <a:r>
              <a:rPr kumimoji="1" lang="en-US" altLang="zh-CN" dirty="0"/>
              <a:t> </a:t>
            </a:r>
            <a:r>
              <a:rPr kumimoji="1" lang="en-US" altLang="zh-CN" dirty="0" smtClean="0"/>
              <a:t>the attack points 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8500" y="4372707"/>
            <a:ext cx="4987192" cy="861424"/>
          </a:xfrm>
          <a:prstGeom prst="rect">
            <a:avLst/>
          </a:prstGeom>
        </p:spPr>
      </p:pic>
      <p:cxnSp>
        <p:nvCxnSpPr>
          <p:cNvPr id="6" name="直线箭头连接符 5"/>
          <p:cNvCxnSpPr/>
          <p:nvPr/>
        </p:nvCxnSpPr>
        <p:spPr bwMode="auto">
          <a:xfrm flipV="1">
            <a:off x="2032000" y="5119078"/>
            <a:ext cx="263769" cy="29307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8" name="文本框 7"/>
          <p:cNvSpPr txBox="1"/>
          <p:nvPr/>
        </p:nvSpPr>
        <p:spPr>
          <a:xfrm>
            <a:off x="1198901" y="5431692"/>
            <a:ext cx="18389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1400" b="1" dirty="0" smtClean="0"/>
              <a:t>Adversarial</a:t>
            </a:r>
            <a:r>
              <a:rPr kumimoji="1" lang="zh-CN" altLang="en-US" sz="1400" b="1" dirty="0" smtClean="0"/>
              <a:t> </a:t>
            </a:r>
            <a:r>
              <a:rPr kumimoji="1" lang="en-US" altLang="zh-CN" sz="1400" b="1" dirty="0" smtClean="0"/>
              <a:t>sample</a:t>
            </a:r>
            <a:r>
              <a:rPr kumimoji="1" lang="zh-CN" altLang="en-US" sz="1400" b="1" dirty="0" smtClean="0"/>
              <a:t> </a:t>
            </a:r>
            <a:endParaRPr kumimoji="1" lang="en-US" altLang="zh-CN" sz="1400" b="1" dirty="0" smtClean="0"/>
          </a:p>
          <a:p>
            <a:pPr algn="l"/>
            <a:r>
              <a:rPr kumimoji="1" lang="en-US" altLang="zh-CN" sz="1400" b="1" dirty="0" smtClean="0"/>
              <a:t>we</a:t>
            </a:r>
            <a:r>
              <a:rPr kumimoji="1" lang="zh-CN" altLang="en-US" sz="1400" b="1" dirty="0" smtClean="0"/>
              <a:t> </a:t>
            </a:r>
            <a:r>
              <a:rPr kumimoji="1" lang="en-US" altLang="zh-CN" sz="1400" b="1" dirty="0" smtClean="0"/>
              <a:t>want</a:t>
            </a:r>
            <a:r>
              <a:rPr kumimoji="1" lang="zh-CN" altLang="en-US" sz="1400" b="1" dirty="0" smtClean="0"/>
              <a:t> </a:t>
            </a:r>
            <a:r>
              <a:rPr kumimoji="1" lang="en-US" altLang="zh-CN" sz="1400" b="1" dirty="0" smtClean="0"/>
              <a:t>to</a:t>
            </a:r>
            <a:r>
              <a:rPr kumimoji="1" lang="zh-CN" altLang="en-US" sz="1400" b="1" dirty="0" smtClean="0"/>
              <a:t> </a:t>
            </a:r>
            <a:r>
              <a:rPr kumimoji="1" lang="en-US" altLang="zh-CN" sz="1400" b="1" dirty="0" smtClean="0"/>
              <a:t>find</a:t>
            </a:r>
            <a:r>
              <a:rPr kumimoji="1" lang="zh-CN" altLang="en-US" sz="1400" b="1" dirty="0" smtClean="0"/>
              <a:t> </a:t>
            </a:r>
            <a:r>
              <a:rPr kumimoji="1" lang="en-US" altLang="zh-CN" sz="1400" b="1" dirty="0" smtClean="0"/>
              <a:t>out</a:t>
            </a:r>
            <a:endParaRPr kumimoji="1" lang="zh-CN" altLang="en-US" sz="1400" b="1" dirty="0"/>
          </a:p>
        </p:txBody>
      </p:sp>
      <p:cxnSp>
        <p:nvCxnSpPr>
          <p:cNvPr id="10" name="直线箭头连接符 9"/>
          <p:cNvCxnSpPr/>
          <p:nvPr/>
        </p:nvCxnSpPr>
        <p:spPr bwMode="auto">
          <a:xfrm flipH="1" flipV="1">
            <a:off x="4659923" y="5011617"/>
            <a:ext cx="654539" cy="39076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3" name="文本框 12"/>
          <p:cNvSpPr txBox="1"/>
          <p:nvPr/>
        </p:nvSpPr>
        <p:spPr>
          <a:xfrm>
            <a:off x="4390757" y="5427783"/>
            <a:ext cx="26192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1400" b="1" dirty="0" smtClean="0"/>
              <a:t>The</a:t>
            </a:r>
            <a:r>
              <a:rPr kumimoji="1" lang="zh-CN" altLang="en-US" sz="1400" b="1" dirty="0" smtClean="0"/>
              <a:t> </a:t>
            </a:r>
            <a:r>
              <a:rPr kumimoji="1" lang="en-US" altLang="zh-CN" sz="1400" b="1" dirty="0" smtClean="0"/>
              <a:t>classifier</a:t>
            </a:r>
            <a:r>
              <a:rPr kumimoji="1" lang="zh-CN" altLang="en-US" sz="1400" b="1" dirty="0" smtClean="0"/>
              <a:t> </a:t>
            </a:r>
            <a:r>
              <a:rPr kumimoji="1" lang="en-US" altLang="zh-CN" sz="1400" b="1" dirty="0" smtClean="0"/>
              <a:t>is</a:t>
            </a:r>
            <a:r>
              <a:rPr kumimoji="1" lang="zh-CN" altLang="en-US" sz="1400" b="1" dirty="0" smtClean="0"/>
              <a:t> </a:t>
            </a:r>
            <a:r>
              <a:rPr kumimoji="1" lang="en-US" altLang="zh-CN" sz="1400" b="1" dirty="0" smtClean="0"/>
              <a:t>retrained</a:t>
            </a:r>
            <a:r>
              <a:rPr kumimoji="1" lang="zh-CN" altLang="en-US" sz="1400" b="1" dirty="0" smtClean="0"/>
              <a:t> </a:t>
            </a:r>
            <a:r>
              <a:rPr kumimoji="1" lang="en-US" altLang="zh-CN" sz="1400" b="1" dirty="0" smtClean="0"/>
              <a:t>on</a:t>
            </a:r>
            <a:r>
              <a:rPr kumimoji="1" lang="zh-CN" altLang="en-US" sz="1400" b="1" dirty="0" smtClean="0"/>
              <a:t> </a:t>
            </a:r>
            <a:endParaRPr kumimoji="1" lang="en-US" altLang="zh-CN" sz="1400" b="1" dirty="0" smtClean="0"/>
          </a:p>
          <a:p>
            <a:pPr algn="l"/>
            <a:r>
              <a:rPr kumimoji="1" lang="en-US" altLang="zh-CN" sz="1400" b="1" dirty="0" smtClean="0"/>
              <a:t>compromised</a:t>
            </a:r>
            <a:r>
              <a:rPr kumimoji="1" lang="zh-CN" altLang="en-US" sz="1400" b="1" dirty="0" smtClean="0"/>
              <a:t> </a:t>
            </a:r>
            <a:r>
              <a:rPr kumimoji="1" lang="en-US" altLang="zh-CN" sz="1400" b="1" dirty="0" smtClean="0"/>
              <a:t>dataset</a:t>
            </a:r>
            <a:endParaRPr kumimoji="1" lang="zh-CN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40362559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508000" y="914400"/>
            <a:ext cx="8128000" cy="609600"/>
          </a:xfrm>
        </p:spPr>
        <p:txBody>
          <a:bodyPr/>
          <a:lstStyle/>
          <a:p>
            <a:pPr eaLnBrk="1" hangingPunct="1"/>
            <a:r>
              <a:rPr lang="en-US" altLang="zh-CN" dirty="0" smtClean="0">
                <a:latin typeface="Arial" charset="0"/>
                <a:ea typeface="ＭＳ Ｐゴシック" charset="0"/>
                <a:cs typeface="ＭＳ Ｐゴシック" charset="0"/>
              </a:rPr>
              <a:t>Poisoning</a:t>
            </a:r>
            <a:r>
              <a:rPr lang="zh-CN" altLang="en-US" dirty="0" smtClean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altLang="zh-CN" dirty="0" smtClean="0">
                <a:latin typeface="Arial" charset="0"/>
                <a:ea typeface="ＭＳ Ｐゴシック" charset="0"/>
                <a:cs typeface="ＭＳ Ｐゴシック" charset="0"/>
              </a:rPr>
              <a:t>attack</a:t>
            </a:r>
            <a:r>
              <a:rPr lang="zh-CN" altLang="en-US" dirty="0" smtClean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altLang="zh-CN" dirty="0" smtClean="0">
                <a:latin typeface="Arial" charset="0"/>
                <a:ea typeface="ＭＳ Ｐゴシック" charset="0"/>
                <a:cs typeface="ＭＳ Ｐゴシック" charset="0"/>
              </a:rPr>
              <a:t>on</a:t>
            </a:r>
            <a:r>
              <a:rPr lang="zh-CN" altLang="en-US" dirty="0" smtClean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altLang="zh-CN" dirty="0" smtClean="0">
                <a:latin typeface="Arial" charset="0"/>
                <a:ea typeface="ＭＳ Ｐゴシック" charset="0"/>
                <a:cs typeface="ＭＳ Ｐゴシック" charset="0"/>
              </a:rPr>
              <a:t>SVMs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312" r="-126"/>
          <a:stretch/>
        </p:blipFill>
        <p:spPr>
          <a:xfrm>
            <a:off x="4386384" y="1887415"/>
            <a:ext cx="4342682" cy="3622432"/>
          </a:xfrm>
        </p:spPr>
      </p:pic>
      <p:sp>
        <p:nvSpPr>
          <p:cNvPr id="7" name="文本框 6"/>
          <p:cNvSpPr txBox="1"/>
          <p:nvPr/>
        </p:nvSpPr>
        <p:spPr>
          <a:xfrm>
            <a:off x="4530285" y="5590757"/>
            <a:ext cx="3998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CN" sz="1400" dirty="0" smtClean="0"/>
              <a:t>How</a:t>
            </a:r>
            <a:r>
              <a:rPr kumimoji="1" lang="zh-CN" altLang="en-US" sz="1400" dirty="0" smtClean="0"/>
              <a:t> </a:t>
            </a:r>
            <a:r>
              <a:rPr kumimoji="1" lang="en-US" altLang="zh-CN" sz="1400" dirty="0" smtClean="0"/>
              <a:t>adversarial</a:t>
            </a:r>
            <a:r>
              <a:rPr kumimoji="1" lang="zh-CN" altLang="en-US" sz="1400" dirty="0" smtClean="0"/>
              <a:t> </a:t>
            </a:r>
            <a:r>
              <a:rPr kumimoji="1" lang="en-US" altLang="zh-CN" sz="1400" dirty="0" smtClean="0"/>
              <a:t>samples</a:t>
            </a:r>
            <a:r>
              <a:rPr kumimoji="1" lang="zh-CN" altLang="en-US" sz="1400" dirty="0" smtClean="0"/>
              <a:t> </a:t>
            </a:r>
            <a:r>
              <a:rPr kumimoji="1" lang="en-US" altLang="zh-CN" sz="1400" dirty="0" smtClean="0"/>
              <a:t>are</a:t>
            </a:r>
            <a:r>
              <a:rPr kumimoji="1" lang="zh-CN" altLang="en-US" sz="1400" dirty="0" smtClean="0"/>
              <a:t> </a:t>
            </a:r>
            <a:r>
              <a:rPr kumimoji="1" lang="en-US" altLang="zh-CN" sz="1400" dirty="0" smtClean="0"/>
              <a:t>computed</a:t>
            </a:r>
            <a:r>
              <a:rPr kumimoji="1" lang="zh-CN" altLang="en-US" sz="1400" dirty="0" smtClean="0"/>
              <a:t> </a:t>
            </a:r>
            <a:r>
              <a:rPr kumimoji="1" lang="en-US" altLang="zh-CN" sz="1400" dirty="0"/>
              <a:t>o</a:t>
            </a:r>
            <a:r>
              <a:rPr kumimoji="1" lang="en-US" altLang="zh-CN" sz="1400" dirty="0" smtClean="0"/>
              <a:t>n</a:t>
            </a:r>
            <a:r>
              <a:rPr kumimoji="1" lang="zh-CN" altLang="en-US" sz="1400" dirty="0" smtClean="0"/>
              <a:t> </a:t>
            </a:r>
            <a:r>
              <a:rPr kumimoji="1" lang="en-US" altLang="zh-CN" sz="1400" dirty="0" smtClean="0"/>
              <a:t>both</a:t>
            </a:r>
            <a:r>
              <a:rPr kumimoji="1" lang="zh-CN" altLang="en-US" sz="1400" dirty="0" smtClean="0"/>
              <a:t> </a:t>
            </a:r>
            <a:r>
              <a:rPr kumimoji="1" lang="en-US" altLang="zh-CN" sz="1400" dirty="0" smtClean="0"/>
              <a:t>linear</a:t>
            </a:r>
            <a:r>
              <a:rPr kumimoji="1" lang="zh-CN" altLang="en-US" sz="1400" dirty="0" smtClean="0"/>
              <a:t> </a:t>
            </a:r>
            <a:r>
              <a:rPr kumimoji="1" lang="en-US" altLang="zh-CN" sz="1400" dirty="0" smtClean="0"/>
              <a:t>and</a:t>
            </a:r>
            <a:r>
              <a:rPr kumimoji="1" lang="zh-CN" altLang="en-US" sz="1400" dirty="0" smtClean="0"/>
              <a:t> </a:t>
            </a:r>
            <a:r>
              <a:rPr kumimoji="1" lang="en-US" altLang="zh-CN" sz="1400" dirty="0" smtClean="0"/>
              <a:t>RBF</a:t>
            </a:r>
            <a:r>
              <a:rPr kumimoji="1" lang="zh-CN" altLang="en-US" sz="1400" dirty="0" smtClean="0"/>
              <a:t> </a:t>
            </a:r>
            <a:r>
              <a:rPr kumimoji="1" lang="en-US" altLang="zh-CN" sz="1400" dirty="0" smtClean="0"/>
              <a:t>kernels</a:t>
            </a:r>
            <a:r>
              <a:rPr kumimoji="1" lang="zh-CN" altLang="en-US" sz="1400" dirty="0" smtClean="0"/>
              <a:t> </a:t>
            </a:r>
            <a:r>
              <a:rPr kumimoji="1" lang="en-US" altLang="zh-CN" sz="1400" dirty="0" smtClean="0"/>
              <a:t>(see</a:t>
            </a:r>
            <a:r>
              <a:rPr kumimoji="1" lang="zh-CN" altLang="en-US" sz="1400" dirty="0" smtClean="0"/>
              <a:t> </a:t>
            </a:r>
            <a:r>
              <a:rPr kumimoji="1" lang="en-US" altLang="zh-CN" sz="1400" dirty="0" smtClean="0"/>
              <a:t>bold</a:t>
            </a:r>
            <a:r>
              <a:rPr kumimoji="1" lang="zh-CN" altLang="en-US" sz="1400" dirty="0" smtClean="0"/>
              <a:t> </a:t>
            </a:r>
            <a:r>
              <a:rPr kumimoji="1" lang="en-US" altLang="zh-CN" sz="1400" dirty="0" smtClean="0"/>
              <a:t>gradient</a:t>
            </a:r>
            <a:r>
              <a:rPr kumimoji="1" lang="zh-CN" altLang="en-US" sz="1400" dirty="0" smtClean="0"/>
              <a:t> </a:t>
            </a:r>
            <a:r>
              <a:rPr kumimoji="1" lang="en-US" altLang="zh-CN" sz="1400" dirty="0" smtClean="0"/>
              <a:t>path)</a:t>
            </a:r>
            <a:endParaRPr kumimoji="1" lang="zh-CN" altLang="en-US" sz="1400" dirty="0"/>
          </a:p>
        </p:txBody>
      </p:sp>
      <p:grpSp>
        <p:nvGrpSpPr>
          <p:cNvPr id="18" name="组 17"/>
          <p:cNvGrpSpPr/>
          <p:nvPr/>
        </p:nvGrpSpPr>
        <p:grpSpPr>
          <a:xfrm>
            <a:off x="493344" y="2624992"/>
            <a:ext cx="3814885" cy="2459308"/>
            <a:chOff x="503115" y="2380761"/>
            <a:chExt cx="3814885" cy="2459308"/>
          </a:xfrm>
        </p:grpSpPr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3115" y="2380761"/>
              <a:ext cx="3453424" cy="1823650"/>
            </a:xfrm>
            <a:prstGeom prst="rect">
              <a:avLst/>
            </a:prstGeom>
          </p:spPr>
        </p:pic>
        <p:sp>
          <p:nvSpPr>
            <p:cNvPr id="19" name="文本框 18"/>
            <p:cNvSpPr txBox="1"/>
            <p:nvPr/>
          </p:nvSpPr>
          <p:spPr>
            <a:xfrm>
              <a:off x="589377" y="4316849"/>
              <a:ext cx="372862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kumimoji="1" lang="en-US" altLang="zh-CN" sz="1400" dirty="0" smtClean="0"/>
                <a:t>On</a:t>
              </a:r>
              <a:r>
                <a:rPr kumimoji="1" lang="zh-CN" altLang="en-US" sz="1400" dirty="0" smtClean="0"/>
                <a:t> </a:t>
              </a:r>
              <a:r>
                <a:rPr kumimoji="1" lang="en-US" altLang="zh-CN" sz="1400" dirty="0" smtClean="0"/>
                <a:t>MNIST</a:t>
              </a:r>
              <a:r>
                <a:rPr kumimoji="1" lang="zh-CN" altLang="en-US" sz="1400" dirty="0" smtClean="0"/>
                <a:t> </a:t>
              </a:r>
              <a:r>
                <a:rPr kumimoji="1" lang="en-US" altLang="zh-CN" sz="1400" dirty="0" smtClean="0"/>
                <a:t>digits</a:t>
              </a:r>
              <a:r>
                <a:rPr kumimoji="1" lang="zh-CN" altLang="en-US" sz="1400" dirty="0" smtClean="0"/>
                <a:t> </a:t>
              </a:r>
              <a:r>
                <a:rPr kumimoji="1" lang="en-US" altLang="zh-CN" sz="1400" dirty="0" smtClean="0"/>
                <a:t>dataset,</a:t>
              </a:r>
              <a:r>
                <a:rPr kumimoji="1" lang="zh-CN" altLang="en-US" sz="1400" dirty="0" smtClean="0"/>
                <a:t> </a:t>
              </a:r>
              <a:r>
                <a:rPr kumimoji="1" lang="en-US" altLang="zh-CN" sz="1400" dirty="0" smtClean="0"/>
                <a:t>a</a:t>
              </a:r>
              <a:r>
                <a:rPr kumimoji="1" lang="zh-CN" altLang="en-US" sz="1400" dirty="0" smtClean="0"/>
                <a:t> </a:t>
              </a:r>
              <a:r>
                <a:rPr kumimoji="1" lang="en-US" altLang="zh-CN" sz="1400" dirty="0" smtClean="0"/>
                <a:t>‘9’</a:t>
              </a:r>
              <a:r>
                <a:rPr kumimoji="1" lang="zh-CN" altLang="en-US" sz="1400" dirty="0" smtClean="0"/>
                <a:t> </a:t>
              </a:r>
              <a:r>
                <a:rPr kumimoji="1" lang="en-US" altLang="zh-CN" sz="1400" dirty="0" smtClean="0"/>
                <a:t>image</a:t>
              </a:r>
              <a:r>
                <a:rPr kumimoji="1" lang="zh-CN" altLang="en-US" sz="1400" dirty="0" smtClean="0"/>
                <a:t> </a:t>
              </a:r>
              <a:r>
                <a:rPr kumimoji="1" lang="en-US" altLang="zh-CN" sz="1400" dirty="0" smtClean="0"/>
                <a:t>is</a:t>
              </a:r>
              <a:r>
                <a:rPr kumimoji="1" lang="zh-CN" altLang="en-US" sz="1400" dirty="0" smtClean="0"/>
                <a:t> </a:t>
              </a:r>
              <a:r>
                <a:rPr kumimoji="1" lang="en-US" altLang="zh-CN" sz="1400" dirty="0" smtClean="0"/>
                <a:t>blurred</a:t>
              </a:r>
              <a:r>
                <a:rPr kumimoji="1" lang="zh-CN" altLang="en-US" sz="1400" dirty="0" smtClean="0"/>
                <a:t> </a:t>
              </a:r>
              <a:r>
                <a:rPr kumimoji="1" lang="en-US" altLang="zh-CN" sz="1400" dirty="0"/>
                <a:t>a</a:t>
              </a:r>
              <a:r>
                <a:rPr kumimoji="1" lang="en-US" altLang="zh-CN" sz="1400" dirty="0" smtClean="0"/>
                <a:t>s</a:t>
              </a:r>
              <a:r>
                <a:rPr kumimoji="1" lang="zh-CN" altLang="en-US" sz="1400" dirty="0" smtClean="0"/>
                <a:t> </a:t>
              </a:r>
              <a:r>
                <a:rPr kumimoji="1" lang="en-US" altLang="zh-CN" sz="1400" dirty="0" smtClean="0"/>
                <a:t>being</a:t>
              </a:r>
              <a:r>
                <a:rPr kumimoji="1" lang="zh-CN" altLang="en-US" sz="1400" dirty="0" smtClean="0"/>
                <a:t> </a:t>
              </a:r>
              <a:r>
                <a:rPr kumimoji="1" lang="en-US" altLang="zh-CN" sz="1400" dirty="0" smtClean="0"/>
                <a:t>a</a:t>
              </a:r>
              <a:r>
                <a:rPr kumimoji="1" lang="zh-CN" altLang="en-US" sz="1400" dirty="0" smtClean="0"/>
                <a:t> </a:t>
              </a:r>
              <a:r>
                <a:rPr kumimoji="1" lang="en-US" altLang="zh-CN" sz="1400" dirty="0" smtClean="0"/>
                <a:t>‘8’</a:t>
              </a:r>
              <a:r>
                <a:rPr kumimoji="1" lang="zh-CN" altLang="en-US" sz="1400" dirty="0" smtClean="0"/>
                <a:t> </a:t>
              </a:r>
              <a:r>
                <a:rPr kumimoji="1" lang="en-US" altLang="zh-CN" sz="1400" dirty="0" smtClean="0"/>
                <a:t>after</a:t>
              </a:r>
              <a:r>
                <a:rPr kumimoji="1" lang="zh-CN" altLang="en-US" sz="1400" dirty="0" smtClean="0"/>
                <a:t> </a:t>
              </a:r>
              <a:r>
                <a:rPr kumimoji="1" lang="en-US" altLang="zh-CN" sz="1400" dirty="0" smtClean="0"/>
                <a:t>attack</a:t>
              </a:r>
              <a:endParaRPr kumimoji="1" lang="zh-CN" alt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9670455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508000" y="914400"/>
            <a:ext cx="8128000" cy="609600"/>
          </a:xfrm>
        </p:spPr>
        <p:txBody>
          <a:bodyPr/>
          <a:lstStyle/>
          <a:p>
            <a:pPr eaLnBrk="1" hangingPunct="1"/>
            <a:r>
              <a:rPr lang="en-US" altLang="zh-CN" dirty="0" smtClean="0">
                <a:latin typeface="Arial" charset="0"/>
                <a:ea typeface="ＭＳ Ｐゴシック" charset="0"/>
                <a:cs typeface="ＭＳ Ｐゴシック" charset="0"/>
              </a:rPr>
              <a:t>Evasion</a:t>
            </a:r>
            <a:r>
              <a:rPr lang="zh-CN" altLang="en-US" dirty="0" smtClean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altLang="zh-CN" dirty="0" smtClean="0">
                <a:latin typeface="Arial" charset="0"/>
                <a:ea typeface="ＭＳ Ｐゴシック" charset="0"/>
                <a:cs typeface="ＭＳ Ｐゴシック" charset="0"/>
              </a:rPr>
              <a:t>Attacks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49857" y="1856154"/>
            <a:ext cx="7734451" cy="3774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kumimoji="1" lang="en-US" altLang="zh-CN" sz="2400" b="1" dirty="0" smtClean="0"/>
              <a:t>Properties</a:t>
            </a:r>
          </a:p>
          <a:p>
            <a:pPr marL="342900" indent="-342900" algn="l">
              <a:lnSpc>
                <a:spcPct val="120000"/>
              </a:lnSpc>
              <a:buFont typeface="Wingdings" charset="2"/>
              <a:buChar char="ü"/>
            </a:pPr>
            <a:r>
              <a:rPr kumimoji="1" lang="en-US" altLang="zh-CN" sz="2200" dirty="0" smtClean="0"/>
              <a:t>Directedness</a:t>
            </a:r>
          </a:p>
          <a:p>
            <a:pPr marL="800100" lvl="1" indent="-342900" algn="l">
              <a:lnSpc>
                <a:spcPct val="120000"/>
              </a:lnSpc>
              <a:buFont typeface="Wingdings" charset="2"/>
              <a:buChar char="ü"/>
            </a:pPr>
            <a:r>
              <a:rPr kumimoji="1" lang="en-US" altLang="zh-CN" sz="2200" dirty="0" smtClean="0"/>
              <a:t>Directed:</a:t>
            </a:r>
            <a:r>
              <a:rPr kumimoji="1" lang="zh-CN" altLang="en-US" sz="2200" dirty="0" smtClean="0"/>
              <a:t> </a:t>
            </a:r>
            <a:r>
              <a:rPr kumimoji="1" lang="en-US" altLang="zh-CN" sz="2200" dirty="0" smtClean="0"/>
              <a:t>approximate</a:t>
            </a:r>
            <a:r>
              <a:rPr kumimoji="1" lang="zh-CN" altLang="en-US" sz="2200" dirty="0" smtClean="0"/>
              <a:t> </a:t>
            </a:r>
            <a:r>
              <a:rPr kumimoji="1" lang="en-US" altLang="zh-CN" sz="2200" dirty="0" smtClean="0"/>
              <a:t>a</a:t>
            </a:r>
            <a:r>
              <a:rPr kumimoji="1" lang="zh-CN" altLang="en-US" sz="2200" dirty="0" smtClean="0"/>
              <a:t> </a:t>
            </a:r>
            <a:r>
              <a:rPr kumimoji="1" lang="en-US" altLang="zh-CN" sz="2200" dirty="0" smtClean="0"/>
              <a:t>point</a:t>
            </a:r>
            <a:r>
              <a:rPr kumimoji="1" lang="zh-CN" altLang="en-US" sz="2200" dirty="0" smtClean="0"/>
              <a:t> </a:t>
            </a:r>
            <a:r>
              <a:rPr kumimoji="1" lang="en-US" altLang="zh-CN" sz="2200" dirty="0" smtClean="0"/>
              <a:t>towards</a:t>
            </a:r>
            <a:r>
              <a:rPr kumimoji="1" lang="zh-CN" altLang="en-US" sz="2200" dirty="0" smtClean="0"/>
              <a:t> </a:t>
            </a:r>
            <a:r>
              <a:rPr kumimoji="1" lang="en-US" altLang="zh-CN" sz="2200" dirty="0" smtClean="0"/>
              <a:t>a</a:t>
            </a:r>
            <a:r>
              <a:rPr kumimoji="1" lang="zh-CN" altLang="en-US" sz="2200" dirty="0" smtClean="0"/>
              <a:t> </a:t>
            </a:r>
            <a:r>
              <a:rPr kumimoji="1" lang="en-US" altLang="zh-CN" sz="2200" dirty="0" smtClean="0"/>
              <a:t>certain</a:t>
            </a:r>
            <a:r>
              <a:rPr kumimoji="1" lang="zh-CN" altLang="en-US" sz="2200" dirty="0" smtClean="0"/>
              <a:t> </a:t>
            </a:r>
            <a:r>
              <a:rPr kumimoji="1" lang="en-US" altLang="zh-CN" sz="2200" dirty="0" smtClean="0"/>
              <a:t>one</a:t>
            </a:r>
          </a:p>
          <a:p>
            <a:pPr marL="800100" lvl="1" indent="-342900" algn="l">
              <a:lnSpc>
                <a:spcPct val="120000"/>
              </a:lnSpc>
              <a:buFont typeface="Wingdings" charset="2"/>
              <a:buChar char="ü"/>
            </a:pPr>
            <a:r>
              <a:rPr kumimoji="1" lang="en-US" altLang="zh-CN" sz="2200" dirty="0" smtClean="0"/>
              <a:t>Undirected:</a:t>
            </a:r>
            <a:r>
              <a:rPr kumimoji="1" lang="zh-CN" altLang="en-US" sz="2200" dirty="0" smtClean="0"/>
              <a:t> </a:t>
            </a:r>
            <a:r>
              <a:rPr kumimoji="1" lang="en-US" altLang="zh-CN" sz="2200" dirty="0" smtClean="0"/>
              <a:t>probing</a:t>
            </a:r>
            <a:r>
              <a:rPr kumimoji="1" lang="zh-CN" altLang="en-US" sz="2200" dirty="0" smtClean="0"/>
              <a:t> </a:t>
            </a:r>
            <a:r>
              <a:rPr kumimoji="1" lang="en-US" altLang="zh-CN" sz="2200" dirty="0" smtClean="0"/>
              <a:t>the</a:t>
            </a:r>
            <a:r>
              <a:rPr kumimoji="1" lang="zh-CN" altLang="en-US" sz="2200" dirty="0" smtClean="0"/>
              <a:t> </a:t>
            </a:r>
            <a:r>
              <a:rPr kumimoji="1" lang="en-US" altLang="zh-CN" sz="2200" dirty="0" smtClean="0"/>
              <a:t>model</a:t>
            </a:r>
            <a:r>
              <a:rPr kumimoji="1" lang="zh-CN" altLang="en-US" sz="2200" dirty="0" smtClean="0"/>
              <a:t> </a:t>
            </a:r>
            <a:r>
              <a:rPr kumimoji="1" lang="en-US" altLang="zh-CN" sz="2200" dirty="0" smtClean="0"/>
              <a:t>boundary</a:t>
            </a:r>
          </a:p>
          <a:p>
            <a:pPr marL="342900" indent="-342900" algn="l">
              <a:lnSpc>
                <a:spcPct val="120000"/>
              </a:lnSpc>
              <a:buFont typeface="Wingdings" charset="2"/>
              <a:buChar char="ü"/>
            </a:pPr>
            <a:r>
              <a:rPr kumimoji="1" lang="en-US" altLang="zh-CN" sz="2200" dirty="0" smtClean="0"/>
              <a:t>Closeness</a:t>
            </a:r>
          </a:p>
          <a:p>
            <a:pPr marL="800100" lvl="1" indent="-342900" algn="l">
              <a:lnSpc>
                <a:spcPct val="120000"/>
              </a:lnSpc>
              <a:buFont typeface="Wingdings" charset="2"/>
              <a:buChar char="ü"/>
            </a:pPr>
            <a:r>
              <a:rPr kumimoji="1" lang="en-US" altLang="zh-CN" sz="2200" dirty="0" smtClean="0"/>
              <a:t>Measure</a:t>
            </a:r>
            <a:r>
              <a:rPr kumimoji="1" lang="zh-CN" altLang="en-US" sz="2200" dirty="0" smtClean="0"/>
              <a:t> </a:t>
            </a:r>
            <a:r>
              <a:rPr kumimoji="1" lang="en-US" altLang="zh-CN" sz="2200" dirty="0" smtClean="0"/>
              <a:t>how</a:t>
            </a:r>
            <a:r>
              <a:rPr kumimoji="1" lang="zh-CN" altLang="en-US" sz="2200" dirty="0" smtClean="0"/>
              <a:t> </a:t>
            </a:r>
            <a:r>
              <a:rPr kumimoji="1" lang="en-US" altLang="zh-CN" sz="2200" dirty="0" smtClean="0"/>
              <a:t>closely</a:t>
            </a:r>
            <a:r>
              <a:rPr kumimoji="1" lang="zh-CN" altLang="en-US" sz="2200" dirty="0" smtClean="0"/>
              <a:t> </a:t>
            </a:r>
            <a:r>
              <a:rPr kumimoji="1" lang="en-US" altLang="zh-CN" sz="2200" dirty="0" smtClean="0"/>
              <a:t>an</a:t>
            </a:r>
            <a:r>
              <a:rPr kumimoji="1" lang="zh-CN" altLang="en-US" sz="2200" dirty="0" smtClean="0"/>
              <a:t> </a:t>
            </a:r>
            <a:r>
              <a:rPr kumimoji="1" lang="en-US" altLang="zh-CN" sz="2200" dirty="0" smtClean="0"/>
              <a:t>adversarial</a:t>
            </a:r>
            <a:r>
              <a:rPr kumimoji="1" lang="zh-CN" altLang="en-US" sz="2200" dirty="0" smtClean="0"/>
              <a:t> </a:t>
            </a:r>
            <a:r>
              <a:rPr kumimoji="1" lang="en-US" altLang="zh-CN" sz="2200" dirty="0" smtClean="0"/>
              <a:t>sample</a:t>
            </a:r>
            <a:r>
              <a:rPr kumimoji="1" lang="zh-CN" altLang="en-US" sz="2200" dirty="0"/>
              <a:t> </a:t>
            </a:r>
            <a:r>
              <a:rPr kumimoji="1" lang="en-US" altLang="zh-CN" sz="2200" dirty="0" smtClean="0"/>
              <a:t>approaches</a:t>
            </a:r>
            <a:r>
              <a:rPr kumimoji="1" lang="zh-CN" altLang="en-US" sz="2200" dirty="0" smtClean="0"/>
              <a:t> </a:t>
            </a:r>
            <a:r>
              <a:rPr kumimoji="1" lang="en-US" altLang="zh-CN" sz="2200" dirty="0" smtClean="0"/>
              <a:t>its</a:t>
            </a:r>
            <a:r>
              <a:rPr kumimoji="1" lang="zh-CN" altLang="en-US" sz="2200" dirty="0" smtClean="0"/>
              <a:t> </a:t>
            </a:r>
            <a:r>
              <a:rPr kumimoji="1" lang="en-US" altLang="zh-CN" sz="2200" dirty="0" smtClean="0"/>
              <a:t>expected</a:t>
            </a:r>
            <a:r>
              <a:rPr kumimoji="1" lang="zh-CN" altLang="en-US" sz="2200" dirty="0" smtClean="0"/>
              <a:t> </a:t>
            </a:r>
            <a:r>
              <a:rPr kumimoji="1" lang="en-US" altLang="zh-CN" sz="2200" dirty="0" smtClean="0"/>
              <a:t>area</a:t>
            </a:r>
            <a:endParaRPr kumimoji="1" lang="en-US" altLang="zh-CN" sz="2200" dirty="0" smtClean="0"/>
          </a:p>
          <a:p>
            <a:pPr marL="342900" indent="-342900" algn="l">
              <a:lnSpc>
                <a:spcPct val="120000"/>
              </a:lnSpc>
              <a:buFont typeface="Wingdings" charset="2"/>
              <a:buChar char="ü"/>
            </a:pPr>
            <a:r>
              <a:rPr kumimoji="1" lang="en-US" altLang="zh-CN" sz="2200" dirty="0" smtClean="0"/>
              <a:t>Adversarial</a:t>
            </a:r>
            <a:r>
              <a:rPr kumimoji="1" lang="zh-CN" altLang="en-US" sz="2200" dirty="0" smtClean="0"/>
              <a:t> </a:t>
            </a:r>
            <a:r>
              <a:rPr kumimoji="1" lang="en-US" altLang="zh-CN" sz="2200" dirty="0" smtClean="0"/>
              <a:t>cost</a:t>
            </a:r>
          </a:p>
          <a:p>
            <a:pPr marL="800100" lvl="1" indent="-342900" algn="l">
              <a:lnSpc>
                <a:spcPct val="120000"/>
              </a:lnSpc>
              <a:buFont typeface="Wingdings" charset="2"/>
              <a:buChar char="ü"/>
            </a:pPr>
            <a:r>
              <a:rPr kumimoji="1" lang="en-US" altLang="zh-CN" sz="2200" dirty="0" smtClean="0"/>
              <a:t>How</a:t>
            </a:r>
            <a:r>
              <a:rPr kumimoji="1" lang="zh-CN" altLang="en-US" sz="2200" dirty="0" smtClean="0"/>
              <a:t> </a:t>
            </a:r>
            <a:r>
              <a:rPr kumimoji="1" lang="en-US" altLang="zh-CN" sz="2200" dirty="0" smtClean="0"/>
              <a:t>much</a:t>
            </a:r>
            <a:r>
              <a:rPr kumimoji="1" lang="zh-CN" altLang="en-US" sz="2200" dirty="0" smtClean="0"/>
              <a:t> </a:t>
            </a:r>
            <a:r>
              <a:rPr kumimoji="1" lang="en-US" altLang="zh-CN" sz="2200" dirty="0" smtClean="0"/>
              <a:t>effort</a:t>
            </a:r>
            <a:r>
              <a:rPr kumimoji="1" lang="zh-CN" altLang="en-US" sz="2200" dirty="0" smtClean="0"/>
              <a:t> </a:t>
            </a:r>
            <a:r>
              <a:rPr kumimoji="1" lang="en-US" altLang="zh-CN" sz="2200" dirty="0" smtClean="0"/>
              <a:t>must</a:t>
            </a:r>
            <a:r>
              <a:rPr kumimoji="1" lang="zh-CN" altLang="en-US" sz="2200" dirty="0" smtClean="0"/>
              <a:t> </a:t>
            </a:r>
            <a:r>
              <a:rPr kumimoji="1" lang="en-US" altLang="zh-CN" sz="2200" dirty="0" smtClean="0"/>
              <a:t>be</a:t>
            </a:r>
            <a:r>
              <a:rPr kumimoji="1" lang="zh-CN" altLang="en-US" sz="2200" dirty="0" smtClean="0"/>
              <a:t> </a:t>
            </a:r>
            <a:r>
              <a:rPr kumimoji="1" lang="en-US" altLang="zh-CN" sz="2200" dirty="0" smtClean="0"/>
              <a:t>put</a:t>
            </a:r>
            <a:r>
              <a:rPr kumimoji="1" lang="zh-CN" altLang="en-US" sz="2200" dirty="0" smtClean="0"/>
              <a:t> </a:t>
            </a:r>
            <a:r>
              <a:rPr kumimoji="1" lang="en-US" altLang="zh-CN" sz="2200" dirty="0" smtClean="0"/>
              <a:t>to</a:t>
            </a:r>
            <a:r>
              <a:rPr kumimoji="1" lang="zh-CN" altLang="en-US" sz="2200" dirty="0" smtClean="0"/>
              <a:t> </a:t>
            </a:r>
            <a:r>
              <a:rPr kumimoji="1" lang="en-US" altLang="zh-CN" sz="2200" dirty="0" smtClean="0"/>
              <a:t>achieve</a:t>
            </a:r>
            <a:r>
              <a:rPr kumimoji="1" lang="zh-CN" altLang="en-US" sz="2200" dirty="0" smtClean="0"/>
              <a:t> </a:t>
            </a:r>
            <a:r>
              <a:rPr kumimoji="1" lang="en-US" altLang="zh-CN" sz="2200" dirty="0" smtClean="0"/>
              <a:t>its</a:t>
            </a:r>
            <a:r>
              <a:rPr kumimoji="1" lang="zh-CN" altLang="en-US" sz="2200" dirty="0" smtClean="0"/>
              <a:t> </a:t>
            </a:r>
            <a:r>
              <a:rPr kumimoji="1" lang="en-US" altLang="zh-CN" sz="2200" dirty="0" smtClean="0"/>
              <a:t>effect</a:t>
            </a:r>
            <a:endParaRPr kumimoji="1" lang="zh-CN" altLang="en-US" sz="2200" dirty="0"/>
          </a:p>
        </p:txBody>
      </p:sp>
    </p:spTree>
    <p:extLst>
      <p:ext uri="{BB962C8B-B14F-4D97-AF65-F5344CB8AC3E}">
        <p14:creationId xmlns:p14="http://schemas.microsoft.com/office/powerpoint/2010/main" val="39824433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508000" y="914400"/>
            <a:ext cx="8128000" cy="609600"/>
          </a:xfrm>
        </p:spPr>
        <p:txBody>
          <a:bodyPr/>
          <a:lstStyle/>
          <a:p>
            <a:pPr eaLnBrk="1" hangingPunct="1"/>
            <a:r>
              <a:rPr lang="en-US" altLang="zh-CN" dirty="0" smtClean="0">
                <a:latin typeface="Arial" charset="0"/>
                <a:ea typeface="ＭＳ Ｐゴシック" charset="0"/>
                <a:cs typeface="ＭＳ Ｐゴシック" charset="0"/>
              </a:rPr>
              <a:t>Mimicry</a:t>
            </a:r>
            <a:r>
              <a:rPr lang="zh-CN" altLang="en-US" dirty="0" smtClean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altLang="zh-CN" dirty="0" smtClean="0">
                <a:latin typeface="Arial" charset="0"/>
                <a:ea typeface="ＭＳ Ｐゴシック" charset="0"/>
                <a:cs typeface="ＭＳ Ｐゴシック" charset="0"/>
              </a:rPr>
              <a:t>Attack</a:t>
            </a:r>
            <a:r>
              <a:rPr lang="zh-CN" altLang="en-US" dirty="0" smtClean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altLang="zh-CN" dirty="0" smtClean="0">
                <a:latin typeface="Arial" charset="0"/>
                <a:ea typeface="ＭＳ Ｐゴシック" charset="0"/>
                <a:cs typeface="ＭＳ Ｐゴシック" charset="0"/>
              </a:rPr>
              <a:t>on</a:t>
            </a:r>
            <a:r>
              <a:rPr lang="zh-CN" altLang="en-US" dirty="0" smtClean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altLang="zh-CN" dirty="0" smtClean="0">
                <a:latin typeface="Arial" charset="0"/>
                <a:ea typeface="ＭＳ Ｐゴシック" charset="0"/>
                <a:cs typeface="ＭＳ Ｐゴシック" charset="0"/>
              </a:rPr>
              <a:t>SVMs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49857" y="1856154"/>
            <a:ext cx="7734451" cy="11900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kumimoji="1" lang="en-US" altLang="zh-CN" dirty="0" smtClean="0"/>
              <a:t>Again</a:t>
            </a:r>
            <a:r>
              <a:rPr kumimoji="1" lang="zh-CN" altLang="en-US" dirty="0" smtClean="0"/>
              <a:t>, </a:t>
            </a:r>
            <a:r>
              <a:rPr kumimoji="1" lang="en-US" altLang="zh-CN" dirty="0" smtClean="0"/>
              <a:t>we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consider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binary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SVMs.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reckless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attacker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wants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manipulate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positive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sample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with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decision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function</a:t>
            </a:r>
            <a:r>
              <a:rPr kumimoji="1" lang="zh-CN" altLang="en-US" dirty="0" smtClean="0"/>
              <a:t>               </a:t>
            </a:r>
            <a:r>
              <a:rPr kumimoji="1" lang="en-US" altLang="zh-CN" dirty="0" smtClean="0"/>
              <a:t>,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evade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being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detected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positive.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The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evasion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defined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as,</a:t>
            </a:r>
            <a:r>
              <a:rPr kumimoji="1" lang="zh-CN" altLang="en-US" dirty="0" smtClean="0"/>
              <a:t> </a:t>
            </a:r>
            <a:endParaRPr kumimoji="1"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9754" y="2349500"/>
            <a:ext cx="982785" cy="267061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9693" y="3291253"/>
            <a:ext cx="4366845" cy="685548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25763" y="4386385"/>
            <a:ext cx="4014622" cy="4955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10000"/>
              </a:lnSpc>
            </a:pPr>
            <a:r>
              <a:rPr kumimoji="1" lang="en-US" altLang="zh-CN" sz="1200" b="1" dirty="0" smtClean="0"/>
              <a:t>Proxy</a:t>
            </a:r>
            <a:r>
              <a:rPr kumimoji="1" lang="zh-CN" altLang="en-US" sz="1200" b="1" dirty="0" smtClean="0"/>
              <a:t> </a:t>
            </a:r>
            <a:r>
              <a:rPr kumimoji="1" lang="en-US" altLang="zh-CN" sz="1200" b="1" dirty="0" smtClean="0"/>
              <a:t>classifier</a:t>
            </a:r>
            <a:r>
              <a:rPr kumimoji="1" lang="zh-CN" altLang="en-US" sz="1200" b="1" dirty="0"/>
              <a:t> </a:t>
            </a:r>
            <a:r>
              <a:rPr kumimoji="1" lang="en-US" altLang="zh-CN" sz="1200" b="1" dirty="0" smtClean="0"/>
              <a:t>approximating</a:t>
            </a:r>
            <a:r>
              <a:rPr kumimoji="1" lang="zh-CN" altLang="en-US" sz="1200" b="1" dirty="0" smtClean="0"/>
              <a:t> </a:t>
            </a:r>
            <a:r>
              <a:rPr kumimoji="1" lang="en-US" altLang="zh-CN" sz="1200" b="1" dirty="0" smtClean="0"/>
              <a:t>target</a:t>
            </a:r>
            <a:r>
              <a:rPr kumimoji="1" lang="zh-CN" altLang="en-US" sz="1200" b="1" dirty="0" smtClean="0"/>
              <a:t> </a:t>
            </a:r>
            <a:r>
              <a:rPr kumimoji="1" lang="en-US" altLang="zh-CN" sz="1200" b="1" dirty="0" smtClean="0"/>
              <a:t>in</a:t>
            </a:r>
            <a:r>
              <a:rPr kumimoji="1" lang="zh-CN" altLang="en-US" sz="1200" b="1" dirty="0" smtClean="0"/>
              <a:t> </a:t>
            </a:r>
            <a:r>
              <a:rPr kumimoji="1" lang="en-US" altLang="zh-CN" sz="1200" b="1" dirty="0" smtClean="0"/>
              <a:t>case</a:t>
            </a:r>
            <a:r>
              <a:rPr kumimoji="1" lang="zh-CN" altLang="en-US" sz="1200" b="1" dirty="0" smtClean="0"/>
              <a:t> </a:t>
            </a:r>
            <a:r>
              <a:rPr kumimoji="1" lang="en-US" altLang="zh-CN" sz="1200" b="1" dirty="0" smtClean="0"/>
              <a:t>we</a:t>
            </a:r>
            <a:r>
              <a:rPr kumimoji="1" lang="zh-CN" altLang="en-US" sz="1200" b="1" dirty="0" smtClean="0"/>
              <a:t> </a:t>
            </a:r>
            <a:r>
              <a:rPr kumimoji="1" lang="en-US" altLang="zh-CN" sz="1200" b="1" dirty="0" smtClean="0"/>
              <a:t>don’t</a:t>
            </a:r>
            <a:r>
              <a:rPr kumimoji="1" lang="zh-CN" altLang="en-US" sz="1200" b="1" dirty="0" smtClean="0"/>
              <a:t> </a:t>
            </a:r>
            <a:r>
              <a:rPr kumimoji="1" lang="en-US" altLang="zh-CN" sz="1200" b="1" dirty="0" smtClean="0"/>
              <a:t>know</a:t>
            </a:r>
            <a:r>
              <a:rPr kumimoji="1" lang="zh-CN" altLang="en-US" sz="1200" b="1" dirty="0" smtClean="0"/>
              <a:t> </a:t>
            </a:r>
            <a:r>
              <a:rPr kumimoji="1" lang="en-US" altLang="zh-CN" sz="1200" b="1" dirty="0" smtClean="0"/>
              <a:t>the</a:t>
            </a:r>
            <a:r>
              <a:rPr kumimoji="1" lang="zh-CN" altLang="en-US" sz="1200" b="1" dirty="0" smtClean="0"/>
              <a:t> </a:t>
            </a:r>
            <a:r>
              <a:rPr kumimoji="1" lang="en-US" altLang="zh-CN" sz="1200" b="1" dirty="0" smtClean="0"/>
              <a:t>true</a:t>
            </a:r>
            <a:r>
              <a:rPr kumimoji="1" lang="zh-CN" altLang="en-US" sz="1200" b="1" dirty="0" smtClean="0"/>
              <a:t> </a:t>
            </a:r>
            <a:r>
              <a:rPr kumimoji="1" lang="en-US" altLang="zh-CN" sz="1200" b="1" dirty="0" smtClean="0"/>
              <a:t>classifier</a:t>
            </a:r>
            <a:endParaRPr kumimoji="1" lang="zh-CN" altLang="en-US" sz="1200" b="1" dirty="0"/>
          </a:p>
        </p:txBody>
      </p:sp>
      <p:cxnSp>
        <p:nvCxnSpPr>
          <p:cNvPr id="9" name="直线箭头连接符 8"/>
          <p:cNvCxnSpPr/>
          <p:nvPr/>
        </p:nvCxnSpPr>
        <p:spPr bwMode="auto">
          <a:xfrm flipV="1">
            <a:off x="2207846" y="3663462"/>
            <a:ext cx="1631462" cy="78153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2" name="文本框 11"/>
          <p:cNvSpPr txBox="1"/>
          <p:nvPr/>
        </p:nvSpPr>
        <p:spPr>
          <a:xfrm>
            <a:off x="4930086" y="4402015"/>
            <a:ext cx="3588683" cy="4955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10000"/>
              </a:lnSpc>
            </a:pPr>
            <a:r>
              <a:rPr kumimoji="1" lang="en-US" altLang="zh-CN" sz="1200" b="1" dirty="0" smtClean="0"/>
              <a:t>Meanwhile</a:t>
            </a:r>
            <a:r>
              <a:rPr kumimoji="1" lang="zh-CN" altLang="en-US" sz="1200" b="1" dirty="0" smtClean="0"/>
              <a:t> </a:t>
            </a:r>
            <a:r>
              <a:rPr kumimoji="1" lang="en-US" altLang="zh-CN" sz="1200" b="1" dirty="0" smtClean="0"/>
              <a:t>we</a:t>
            </a:r>
            <a:r>
              <a:rPr kumimoji="1" lang="zh-CN" altLang="en-US" sz="1200" b="1" dirty="0" smtClean="0"/>
              <a:t> </a:t>
            </a:r>
            <a:r>
              <a:rPr kumimoji="1" lang="en-US" altLang="zh-CN" sz="1200" b="1" dirty="0" smtClean="0"/>
              <a:t>don’t</a:t>
            </a:r>
            <a:r>
              <a:rPr kumimoji="1" lang="zh-CN" altLang="en-US" sz="1200" b="1" dirty="0" smtClean="0"/>
              <a:t> </a:t>
            </a:r>
            <a:r>
              <a:rPr kumimoji="1" lang="en-US" altLang="zh-CN" sz="1200" b="1" dirty="0" smtClean="0"/>
              <a:t>want</a:t>
            </a:r>
            <a:r>
              <a:rPr kumimoji="1" lang="zh-CN" altLang="en-US" sz="1200" b="1" dirty="0" smtClean="0"/>
              <a:t> </a:t>
            </a:r>
            <a:r>
              <a:rPr kumimoji="1" lang="en-US" altLang="zh-CN" sz="1200" b="1" dirty="0" smtClean="0"/>
              <a:t>the</a:t>
            </a:r>
            <a:r>
              <a:rPr kumimoji="1" lang="zh-CN" altLang="en-US" sz="1200" b="1" dirty="0" smtClean="0"/>
              <a:t> </a:t>
            </a:r>
            <a:r>
              <a:rPr kumimoji="1" lang="en-US" altLang="zh-CN" sz="1200" b="1" dirty="0" smtClean="0"/>
              <a:t>point</a:t>
            </a:r>
            <a:r>
              <a:rPr kumimoji="1" lang="zh-CN" altLang="en-US" sz="1200" b="1" dirty="0" smtClean="0"/>
              <a:t> </a:t>
            </a:r>
            <a:r>
              <a:rPr kumimoji="1" lang="en-US" altLang="zh-CN" sz="1200" b="1" dirty="0" smtClean="0"/>
              <a:t>go</a:t>
            </a:r>
            <a:r>
              <a:rPr kumimoji="1" lang="zh-CN" altLang="en-US" sz="1200" b="1" dirty="0" smtClean="0"/>
              <a:t> </a:t>
            </a:r>
            <a:r>
              <a:rPr kumimoji="1" lang="en-US" altLang="zh-CN" sz="1200" b="1" dirty="0" smtClean="0"/>
              <a:t>to</a:t>
            </a:r>
            <a:r>
              <a:rPr kumimoji="1" lang="zh-CN" altLang="en-US" sz="1200" b="1" dirty="0" smtClean="0"/>
              <a:t> </a:t>
            </a:r>
            <a:r>
              <a:rPr kumimoji="1" lang="en-US" altLang="zh-CN" sz="1200" b="1" dirty="0" smtClean="0"/>
              <a:t>the</a:t>
            </a:r>
            <a:r>
              <a:rPr kumimoji="1" lang="zh-CN" altLang="en-US" sz="1200" b="1" dirty="0" smtClean="0"/>
              <a:t> </a:t>
            </a:r>
            <a:r>
              <a:rPr kumimoji="1" lang="en-US" altLang="zh-CN" sz="1200" b="1" dirty="0" smtClean="0"/>
              <a:t>dense</a:t>
            </a:r>
            <a:r>
              <a:rPr kumimoji="1" lang="zh-CN" altLang="en-US" sz="1200" b="1" dirty="0" smtClean="0"/>
              <a:t> </a:t>
            </a:r>
            <a:r>
              <a:rPr kumimoji="1" lang="en-US" altLang="zh-CN" sz="1200" b="1" dirty="0" smtClean="0"/>
              <a:t>area</a:t>
            </a:r>
            <a:r>
              <a:rPr kumimoji="1" lang="zh-CN" altLang="en-US" sz="1200" b="1" dirty="0" smtClean="0"/>
              <a:t> </a:t>
            </a:r>
            <a:r>
              <a:rPr kumimoji="1" lang="en-US" altLang="zh-CN" sz="1200" b="1" dirty="0" smtClean="0"/>
              <a:t>of</a:t>
            </a:r>
            <a:r>
              <a:rPr kumimoji="1" lang="zh-CN" altLang="en-US" sz="1200" b="1" dirty="0" smtClean="0"/>
              <a:t> </a:t>
            </a:r>
            <a:r>
              <a:rPr kumimoji="1" lang="en-US" altLang="zh-CN" sz="1200" b="1" dirty="0" smtClean="0"/>
              <a:t>targeting</a:t>
            </a:r>
            <a:r>
              <a:rPr kumimoji="1" lang="zh-CN" altLang="en-US" sz="1200" b="1" dirty="0" smtClean="0"/>
              <a:t> </a:t>
            </a:r>
            <a:r>
              <a:rPr kumimoji="1" lang="en-US" altLang="zh-CN" sz="1200" b="1" dirty="0" smtClean="0"/>
              <a:t>class.</a:t>
            </a:r>
            <a:endParaRPr kumimoji="1" lang="zh-CN" altLang="en-US" sz="1200" b="1" dirty="0"/>
          </a:p>
        </p:txBody>
      </p:sp>
      <p:cxnSp>
        <p:nvCxnSpPr>
          <p:cNvPr id="13" name="直线箭头连接符 12"/>
          <p:cNvCxnSpPr/>
          <p:nvPr/>
        </p:nvCxnSpPr>
        <p:spPr bwMode="auto">
          <a:xfrm flipH="1" flipV="1">
            <a:off x="5783385" y="3692770"/>
            <a:ext cx="918307" cy="70338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38935132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508000" y="914400"/>
            <a:ext cx="8128000" cy="609600"/>
          </a:xfrm>
        </p:spPr>
        <p:txBody>
          <a:bodyPr/>
          <a:lstStyle/>
          <a:p>
            <a:pPr eaLnBrk="1" hangingPunct="1"/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Introduction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74885" y="1685272"/>
            <a:ext cx="8239250" cy="656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l">
              <a:lnSpc>
                <a:spcPct val="200000"/>
              </a:lnSpc>
              <a:buFont typeface="Wingdings" charset="2"/>
              <a:buChar char=""/>
            </a:pPr>
            <a:endParaRPr lang="en-US" altLang="zh-CN" dirty="0" smtClean="0"/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508000" y="1818867"/>
            <a:ext cx="8128000" cy="43086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+mj-lt"/>
                <a:ea typeface="ＭＳ Ｐゴシック" pitchFamily="-65" charset="-128"/>
                <a:cs typeface="ＭＳ Ｐゴシック" pitchFamily="18" charset="-128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itchFamily="34" charset="0"/>
                <a:ea typeface="ＭＳ Ｐゴシック" pitchFamily="-65" charset="-128"/>
                <a:cs typeface="ＭＳ Ｐゴシック" pitchFamily="18" charset="-128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itchFamily="34" charset="0"/>
                <a:ea typeface="ＭＳ Ｐゴシック" pitchFamily="-65" charset="-128"/>
                <a:cs typeface="ＭＳ Ｐゴシック" pitchFamily="18" charset="-128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itchFamily="34" charset="0"/>
                <a:ea typeface="ＭＳ Ｐゴシック" pitchFamily="-65" charset="-128"/>
                <a:cs typeface="ＭＳ Ｐゴシック" pitchFamily="18" charset="-128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itchFamily="34" charset="0"/>
                <a:ea typeface="ＭＳ Ｐゴシック" pitchFamily="-65" charset="-128"/>
                <a:cs typeface="ＭＳ Ｐゴシック" pitchFamily="18" charset="-128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457200" indent="-457200">
              <a:lnSpc>
                <a:spcPct val="140000"/>
              </a:lnSpc>
              <a:buFont typeface="Wingdings" charset="2"/>
              <a:buChar char="ü"/>
            </a:pPr>
            <a:r>
              <a:rPr lang="en-US" sz="2000" b="0" dirty="0" smtClean="0">
                <a:latin typeface="Arial" charset="0"/>
                <a:ea typeface="ＭＳ Ｐゴシック" charset="0"/>
                <a:cs typeface="ＭＳ Ｐゴシック" charset="0"/>
              </a:rPr>
              <a:t>Machine</a:t>
            </a:r>
            <a:r>
              <a:rPr lang="zh-CN" altLang="en-US" sz="2000" b="0" dirty="0" smtClean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altLang="zh-CN" sz="2000" b="0" dirty="0" smtClean="0">
                <a:latin typeface="Arial" charset="0"/>
                <a:ea typeface="ＭＳ Ｐゴシック" charset="0"/>
                <a:cs typeface="ＭＳ Ｐゴシック" charset="0"/>
              </a:rPr>
              <a:t>Learning</a:t>
            </a:r>
            <a:r>
              <a:rPr lang="zh-CN" altLang="en-US" sz="2000" b="0" dirty="0" smtClean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altLang="zh-CN" sz="2000" b="0" dirty="0" smtClean="0">
                <a:latin typeface="Arial" charset="0"/>
                <a:ea typeface="ＭＳ Ｐゴシック" charset="0"/>
                <a:cs typeface="ＭＳ Ｐゴシック" charset="0"/>
              </a:rPr>
              <a:t>is</a:t>
            </a:r>
            <a:r>
              <a:rPr lang="zh-CN" altLang="en-US" sz="2000" b="0" dirty="0" smtClean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altLang="zh-CN" sz="2000" b="0" dirty="0" smtClean="0">
                <a:latin typeface="Arial" charset="0"/>
                <a:ea typeface="ＭＳ Ｐゴシック" charset="0"/>
                <a:cs typeface="ＭＳ Ｐゴシック" charset="0"/>
              </a:rPr>
              <a:t>not</a:t>
            </a:r>
            <a:r>
              <a:rPr lang="zh-CN" altLang="en-US" sz="2000" b="0" dirty="0" smtClean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altLang="zh-CN" sz="2000" b="0" dirty="0" smtClean="0">
                <a:latin typeface="Arial" charset="0"/>
                <a:ea typeface="ＭＳ Ｐゴシック" charset="0"/>
                <a:cs typeface="ＭＳ Ｐゴシック" charset="0"/>
              </a:rPr>
              <a:t>a</a:t>
            </a:r>
            <a:r>
              <a:rPr lang="zh-CN" altLang="en-US" sz="2000" b="0" dirty="0" smtClean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altLang="zh-CN" sz="2000" b="0" dirty="0" smtClean="0">
                <a:latin typeface="Arial" charset="0"/>
                <a:ea typeface="ＭＳ Ｐゴシック" charset="0"/>
                <a:cs typeface="ＭＳ Ｐゴシック" charset="0"/>
              </a:rPr>
              <a:t>panacea</a:t>
            </a:r>
          </a:p>
          <a:p>
            <a:pPr marL="457200" indent="-457200">
              <a:lnSpc>
                <a:spcPct val="140000"/>
              </a:lnSpc>
              <a:buFont typeface="Wingdings" charset="2"/>
              <a:buChar char="ü"/>
            </a:pPr>
            <a:r>
              <a:rPr lang="en-US" altLang="zh-CN" sz="2000" b="0" dirty="0">
                <a:latin typeface="Arial" charset="0"/>
                <a:ea typeface="ＭＳ Ｐゴシック" charset="0"/>
                <a:cs typeface="ＭＳ Ｐゴシック" charset="0"/>
              </a:rPr>
              <a:t>Data</a:t>
            </a:r>
            <a:r>
              <a:rPr lang="zh-CN" altLang="en-US" sz="2000" b="0" dirty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altLang="zh-CN" sz="2000" b="0" dirty="0" smtClean="0">
                <a:latin typeface="Arial" charset="0"/>
                <a:ea typeface="ＭＳ Ｐゴシック" charset="0"/>
                <a:cs typeface="ＭＳ Ｐゴシック" charset="0"/>
              </a:rPr>
              <a:t>stationary</a:t>
            </a:r>
            <a:r>
              <a:rPr lang="zh-CN" altLang="en-US" sz="2000" b="0" dirty="0" smtClean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altLang="zh-CN" sz="2000" b="0" dirty="0" smtClean="0">
                <a:latin typeface="Arial" charset="0"/>
                <a:ea typeface="ＭＳ Ｐゴシック" charset="0"/>
                <a:cs typeface="ＭＳ Ｐゴシック" charset="0"/>
              </a:rPr>
              <a:t>assumption</a:t>
            </a:r>
            <a:r>
              <a:rPr lang="zh-CN" altLang="en-US" sz="2000" b="0" dirty="0" smtClean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altLang="zh-CN" sz="2000" b="0" dirty="0" smtClean="0">
                <a:latin typeface="Arial" charset="0"/>
                <a:ea typeface="ＭＳ Ｐゴシック" charset="0"/>
                <a:cs typeface="ＭＳ Ｐゴシック" charset="0"/>
              </a:rPr>
              <a:t>is</a:t>
            </a:r>
            <a:r>
              <a:rPr lang="zh-CN" altLang="en-US" sz="2000" b="0" dirty="0" smtClean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altLang="zh-CN" sz="2000" b="0" dirty="0" smtClean="0">
                <a:latin typeface="Arial" charset="0"/>
                <a:ea typeface="ＭＳ Ｐゴシック" charset="0"/>
                <a:cs typeface="ＭＳ Ｐゴシック" charset="0"/>
              </a:rPr>
              <a:t>usually</a:t>
            </a:r>
            <a:r>
              <a:rPr lang="zh-CN" altLang="en-US" sz="2000" b="0" dirty="0" smtClean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altLang="zh-CN" sz="2000" b="0" dirty="0" smtClean="0">
                <a:latin typeface="Arial" charset="0"/>
                <a:ea typeface="ＭＳ Ｐゴシック" charset="0"/>
                <a:cs typeface="ＭＳ Ｐゴシック" charset="0"/>
              </a:rPr>
              <a:t>too</a:t>
            </a:r>
            <a:r>
              <a:rPr lang="zh-CN" altLang="en-US" sz="2000" b="0" dirty="0" smtClean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altLang="zh-CN" sz="2000" b="0" dirty="0" smtClean="0">
                <a:latin typeface="Arial" charset="0"/>
                <a:ea typeface="ＭＳ Ｐゴシック" charset="0"/>
                <a:cs typeface="ＭＳ Ｐゴシック" charset="0"/>
              </a:rPr>
              <a:t>strict</a:t>
            </a:r>
            <a:endParaRPr lang="en-US" sz="2000" b="0" dirty="0" smtClean="0">
              <a:latin typeface="Arial" charset="0"/>
              <a:ea typeface="ＭＳ Ｐゴシック" charset="0"/>
              <a:cs typeface="ＭＳ Ｐゴシック" charset="0"/>
            </a:endParaRPr>
          </a:p>
          <a:p>
            <a:pPr marL="457200" indent="-457200">
              <a:lnSpc>
                <a:spcPct val="140000"/>
              </a:lnSpc>
              <a:buFont typeface="Wingdings" charset="2"/>
              <a:buChar char="ü"/>
            </a:pPr>
            <a:r>
              <a:rPr lang="en-US" sz="2000" b="0" dirty="0" smtClean="0">
                <a:latin typeface="Arial" charset="0"/>
                <a:ea typeface="ＭＳ Ｐゴシック" charset="0"/>
                <a:cs typeface="ＭＳ Ｐゴシック" charset="0"/>
              </a:rPr>
              <a:t>Learning</a:t>
            </a:r>
            <a:r>
              <a:rPr lang="en-US" altLang="zh-CN" sz="2000" b="0" dirty="0" smtClean="0">
                <a:latin typeface="Arial" charset="0"/>
                <a:ea typeface="ＭＳ Ｐゴシック" charset="0"/>
                <a:cs typeface="ＭＳ Ｐゴシック" charset="0"/>
              </a:rPr>
              <a:t>-as</a:t>
            </a:r>
            <a:r>
              <a:rPr lang="zh-CN" altLang="en-US" sz="2000" b="0" dirty="0" smtClean="0">
                <a:latin typeface="Arial" charset="0"/>
                <a:ea typeface="ＭＳ Ｐゴシック" charset="0"/>
                <a:cs typeface="ＭＳ Ｐゴシック" charset="0"/>
              </a:rPr>
              <a:t>-</a:t>
            </a:r>
            <a:r>
              <a:rPr lang="en-US" altLang="zh-CN" sz="2000" b="0" dirty="0" smtClean="0">
                <a:latin typeface="Arial" charset="0"/>
                <a:ea typeface="ＭＳ Ｐゴシック" charset="0"/>
                <a:cs typeface="ＭＳ Ｐゴシック" charset="0"/>
              </a:rPr>
              <a:t>a</a:t>
            </a:r>
            <a:r>
              <a:rPr lang="zh-CN" altLang="en-US" sz="2000" b="0" dirty="0" smtClean="0">
                <a:latin typeface="Arial" charset="0"/>
                <a:ea typeface="ＭＳ Ｐゴシック" charset="0"/>
                <a:cs typeface="ＭＳ Ｐゴシック" charset="0"/>
              </a:rPr>
              <a:t>-</a:t>
            </a:r>
            <a:r>
              <a:rPr lang="en-US" altLang="zh-CN" sz="2000" b="0" dirty="0" smtClean="0">
                <a:latin typeface="Arial" charset="0"/>
                <a:ea typeface="ＭＳ Ｐゴシック" charset="0"/>
                <a:cs typeface="ＭＳ Ｐゴシック" charset="0"/>
              </a:rPr>
              <a:t>Service</a:t>
            </a:r>
            <a:r>
              <a:rPr lang="zh-CN" altLang="en-US" sz="2000" b="0" dirty="0" smtClean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altLang="zh-CN" sz="2000" b="0" dirty="0" smtClean="0">
                <a:latin typeface="Arial" charset="0"/>
                <a:ea typeface="ＭＳ Ｐゴシック" charset="0"/>
                <a:cs typeface="ＭＳ Ｐゴシック" charset="0"/>
              </a:rPr>
              <a:t>is</a:t>
            </a:r>
            <a:r>
              <a:rPr lang="zh-CN" altLang="en-US" sz="2000" b="0" dirty="0" smtClean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altLang="zh-CN" sz="2000" b="0" dirty="0" smtClean="0">
                <a:latin typeface="Arial" charset="0"/>
                <a:ea typeface="ＭＳ Ｐゴシック" charset="0"/>
                <a:cs typeface="ＭＳ Ｐゴシック" charset="0"/>
              </a:rPr>
              <a:t>a</a:t>
            </a:r>
            <a:r>
              <a:rPr lang="zh-CN" altLang="en-US" sz="2000" b="0" dirty="0" smtClean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altLang="zh-CN" sz="2000" b="0" dirty="0" smtClean="0">
                <a:latin typeface="Arial" charset="0"/>
                <a:ea typeface="ＭＳ Ｐゴシック" charset="0"/>
                <a:cs typeface="ＭＳ Ｐゴシック" charset="0"/>
              </a:rPr>
              <a:t>trend</a:t>
            </a:r>
          </a:p>
          <a:p>
            <a:pPr marL="457200" indent="-457200">
              <a:lnSpc>
                <a:spcPct val="140000"/>
              </a:lnSpc>
              <a:buFont typeface="Wingdings" charset="2"/>
              <a:buChar char="ü"/>
            </a:pPr>
            <a:r>
              <a:rPr lang="en-US" sz="2000" b="0" dirty="0" smtClean="0">
                <a:latin typeface="Arial" charset="0"/>
                <a:ea typeface="ＭＳ Ｐゴシック" charset="0"/>
                <a:cs typeface="ＭＳ Ｐゴシック" charset="0"/>
              </a:rPr>
              <a:t>Cyber</a:t>
            </a:r>
            <a:r>
              <a:rPr lang="zh-CN" altLang="en-US" sz="2000" b="0" dirty="0" smtClean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2000" b="0" dirty="0" smtClean="0">
                <a:latin typeface="Arial" charset="0"/>
                <a:ea typeface="ＭＳ Ｐゴシック" charset="0"/>
                <a:cs typeface="ＭＳ Ｐゴシック" charset="0"/>
              </a:rPr>
              <a:t>Security</a:t>
            </a:r>
            <a:r>
              <a:rPr lang="zh-CN" altLang="en-US" sz="2000" b="0" dirty="0" smtClean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altLang="zh-CN" sz="2000" b="0" dirty="0" smtClean="0">
                <a:latin typeface="Arial" charset="0"/>
                <a:ea typeface="ＭＳ Ｐゴシック" charset="0"/>
                <a:cs typeface="ＭＳ Ｐゴシック" charset="0"/>
              </a:rPr>
              <a:t>is</a:t>
            </a:r>
            <a:r>
              <a:rPr lang="zh-CN" altLang="en-US" sz="2000" b="0" dirty="0" smtClean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altLang="zh-CN" sz="2000" b="0" dirty="0" smtClean="0">
                <a:latin typeface="Arial" charset="0"/>
                <a:ea typeface="ＭＳ Ｐゴシック" charset="0"/>
                <a:cs typeface="ＭＳ Ｐゴシック" charset="0"/>
              </a:rPr>
              <a:t>using</a:t>
            </a:r>
            <a:r>
              <a:rPr lang="zh-CN" altLang="en-US" sz="2000" b="0" dirty="0" smtClean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altLang="zh-CN" sz="2000" b="0" dirty="0" smtClean="0">
                <a:latin typeface="Arial" charset="0"/>
                <a:ea typeface="ＭＳ Ｐゴシック" charset="0"/>
                <a:cs typeface="ＭＳ Ｐゴシック" charset="0"/>
              </a:rPr>
              <a:t>learning-based</a:t>
            </a:r>
            <a:r>
              <a:rPr lang="zh-CN" altLang="en-US" sz="2000" b="0" dirty="0" smtClean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altLang="zh-CN" sz="2000" b="0" dirty="0" smtClean="0">
                <a:latin typeface="Arial" charset="0"/>
                <a:ea typeface="ＭＳ Ｐゴシック" charset="0"/>
                <a:cs typeface="ＭＳ Ｐゴシック" charset="0"/>
              </a:rPr>
              <a:t>solutions</a:t>
            </a:r>
          </a:p>
          <a:p>
            <a:pPr marL="457200" indent="-457200">
              <a:lnSpc>
                <a:spcPct val="140000"/>
              </a:lnSpc>
              <a:buFont typeface="Wingdings" charset="2"/>
              <a:buChar char="ü"/>
            </a:pPr>
            <a:r>
              <a:rPr lang="en-US" altLang="zh-CN" sz="2000" b="0" dirty="0" smtClean="0">
                <a:latin typeface="Arial" charset="0"/>
                <a:ea typeface="ＭＳ Ｐゴシック" charset="0"/>
                <a:cs typeface="ＭＳ Ｐゴシック" charset="0"/>
              </a:rPr>
              <a:t>AI</a:t>
            </a:r>
            <a:r>
              <a:rPr lang="zh-CN" altLang="en-US" sz="2000" b="0" dirty="0" smtClean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altLang="zh-CN" sz="2000" b="0" dirty="0" smtClean="0">
                <a:latin typeface="Arial" charset="0"/>
                <a:ea typeface="ＭＳ Ｐゴシック" charset="0"/>
                <a:cs typeface="ＭＳ Ｐゴシック" charset="0"/>
              </a:rPr>
              <a:t>system</a:t>
            </a:r>
            <a:r>
              <a:rPr lang="zh-CN" altLang="en-US" sz="2000" b="0" dirty="0" smtClean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altLang="zh-CN" sz="2000" b="0" dirty="0" smtClean="0">
                <a:latin typeface="Arial" charset="0"/>
                <a:ea typeface="ＭＳ Ｐゴシック" charset="0"/>
                <a:cs typeface="ＭＳ Ｐゴシック" charset="0"/>
              </a:rPr>
              <a:t>itself</a:t>
            </a:r>
            <a:r>
              <a:rPr lang="zh-CN" altLang="en-US" sz="2000" b="0" dirty="0" smtClean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altLang="zh-CN" sz="2000" b="0" dirty="0" smtClean="0">
                <a:latin typeface="Arial" charset="0"/>
                <a:ea typeface="ＭＳ Ｐゴシック" charset="0"/>
                <a:cs typeface="ＭＳ Ｐゴシック" charset="0"/>
              </a:rPr>
              <a:t>can</a:t>
            </a:r>
            <a:r>
              <a:rPr lang="zh-CN" altLang="en-US" sz="2000" b="0" dirty="0" smtClean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altLang="zh-CN" sz="2000" b="0" dirty="0" smtClean="0">
                <a:latin typeface="Arial" charset="0"/>
                <a:ea typeface="ＭＳ Ｐゴシック" charset="0"/>
                <a:cs typeface="ＭＳ Ｐゴシック" charset="0"/>
              </a:rPr>
              <a:t>be</a:t>
            </a:r>
            <a:r>
              <a:rPr lang="zh-CN" altLang="en-US" sz="2000" b="0" dirty="0" smtClean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altLang="zh-CN" sz="2000" b="0" dirty="0" smtClean="0">
                <a:latin typeface="Arial" charset="0"/>
                <a:ea typeface="ＭＳ Ｐゴシック" charset="0"/>
                <a:cs typeface="ＭＳ Ｐゴシック" charset="0"/>
              </a:rPr>
              <a:t>a</a:t>
            </a:r>
            <a:r>
              <a:rPr lang="zh-CN" altLang="en-US" sz="2000" b="0" dirty="0" smtClean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altLang="zh-CN" sz="2000" b="0" dirty="0" smtClean="0">
                <a:latin typeface="Arial" charset="0"/>
                <a:ea typeface="ＭＳ Ｐゴシック" charset="0"/>
                <a:cs typeface="ＭＳ Ｐゴシック" charset="0"/>
              </a:rPr>
              <a:t>threat</a:t>
            </a:r>
            <a:r>
              <a:rPr lang="zh-CN" altLang="en-US" sz="2000" b="0" dirty="0" smtClean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altLang="zh-CN" sz="2000" b="0" dirty="0" smtClean="0">
                <a:latin typeface="Arial" charset="0"/>
                <a:ea typeface="ＭＳ Ｐゴシック" charset="0"/>
                <a:cs typeface="ＭＳ Ｐゴシック" charset="0"/>
              </a:rPr>
              <a:t>(intrinsic</a:t>
            </a:r>
            <a:r>
              <a:rPr lang="zh-CN" altLang="en-US" sz="2000" b="0" dirty="0" smtClean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altLang="zh-CN" sz="2000" b="0" dirty="0" smtClean="0">
                <a:latin typeface="Arial" charset="0"/>
                <a:ea typeface="ＭＳ Ｐゴシック" charset="0"/>
                <a:cs typeface="ＭＳ Ｐゴシック" charset="0"/>
              </a:rPr>
              <a:t>algorithmic</a:t>
            </a:r>
            <a:r>
              <a:rPr lang="zh-CN" altLang="en-US" sz="2000" b="0" dirty="0" smtClean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altLang="zh-CN" sz="2000" b="0" dirty="0" smtClean="0">
                <a:latin typeface="Arial" charset="0"/>
                <a:ea typeface="ＭＳ Ｐゴシック" charset="0"/>
                <a:cs typeface="ＭＳ Ｐゴシック" charset="0"/>
              </a:rPr>
              <a:t>deficiency)</a:t>
            </a:r>
          </a:p>
          <a:p>
            <a:pPr marL="457200" indent="-457200">
              <a:lnSpc>
                <a:spcPct val="140000"/>
              </a:lnSpc>
              <a:buFont typeface="Wingdings" charset="2"/>
              <a:buChar char="ü"/>
            </a:pPr>
            <a:r>
              <a:rPr lang="en-US" altLang="zh-CN" sz="2000" b="0" dirty="0" smtClean="0">
                <a:latin typeface="Arial" charset="0"/>
                <a:ea typeface="ＭＳ Ｐゴシック" charset="0"/>
                <a:cs typeface="ＭＳ Ｐゴシック" charset="0"/>
              </a:rPr>
              <a:t>Endless</a:t>
            </a:r>
            <a:r>
              <a:rPr lang="zh-CN" altLang="en-US" sz="2000" b="0" dirty="0" smtClean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altLang="zh-CN" sz="2000" b="0" dirty="0" smtClean="0">
                <a:latin typeface="Arial" charset="0"/>
                <a:ea typeface="ＭＳ Ｐゴシック" charset="0"/>
                <a:cs typeface="ＭＳ Ｐゴシック" charset="0"/>
              </a:rPr>
              <a:t>war</a:t>
            </a:r>
            <a:r>
              <a:rPr lang="zh-CN" altLang="en-US" sz="2000" b="0" dirty="0" smtClean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altLang="zh-CN" sz="2000" b="0" dirty="0" smtClean="0">
                <a:latin typeface="Arial" charset="0"/>
                <a:ea typeface="ＭＳ Ｐゴシック" charset="0"/>
                <a:cs typeface="ＭＳ Ｐゴシック" charset="0"/>
              </a:rPr>
              <a:t>between</a:t>
            </a:r>
            <a:r>
              <a:rPr lang="zh-CN" altLang="en-US" sz="2000" b="0" dirty="0" smtClean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altLang="zh-CN" sz="2000" b="0" dirty="0" smtClean="0">
                <a:latin typeface="Arial" charset="0"/>
                <a:ea typeface="ＭＳ Ｐゴシック" charset="0"/>
                <a:cs typeface="ＭＳ Ｐゴシック" charset="0"/>
              </a:rPr>
              <a:t>adversaries</a:t>
            </a:r>
            <a:r>
              <a:rPr lang="zh-CN" altLang="en-US" sz="2000" b="0" dirty="0" smtClean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altLang="zh-CN" sz="2000" b="0" dirty="0" smtClean="0">
                <a:latin typeface="Arial" charset="0"/>
                <a:ea typeface="ＭＳ Ｐゴシック" charset="0"/>
                <a:cs typeface="ＭＳ Ｐゴシック" charset="0"/>
              </a:rPr>
              <a:t>and</a:t>
            </a:r>
            <a:r>
              <a:rPr lang="zh-CN" altLang="en-US" sz="2000" b="0" dirty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altLang="zh-CN" sz="2000" b="0" dirty="0" smtClean="0">
                <a:latin typeface="Arial" charset="0"/>
                <a:ea typeface="ＭＳ Ｐゴシック" charset="0"/>
                <a:cs typeface="ＭＳ Ｐゴシック" charset="0"/>
              </a:rPr>
              <a:t>defenders</a:t>
            </a:r>
          </a:p>
          <a:p>
            <a:pPr marL="457200" indent="-457200">
              <a:lnSpc>
                <a:spcPct val="140000"/>
              </a:lnSpc>
              <a:buFont typeface="Wingdings" charset="2"/>
              <a:buChar char="ü"/>
            </a:pPr>
            <a:r>
              <a:rPr lang="en-US" altLang="zh-CN" sz="2000" b="0" dirty="0" smtClean="0">
                <a:latin typeface="Arial" charset="0"/>
                <a:ea typeface="ＭＳ Ｐゴシック" charset="0"/>
                <a:cs typeface="ＭＳ Ｐゴシック" charset="0"/>
              </a:rPr>
              <a:t>Therefore:</a:t>
            </a:r>
            <a:r>
              <a:rPr lang="zh-CN" altLang="en-US" sz="2000" b="0" dirty="0" smtClean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altLang="zh-CN" sz="2000" b="0" dirty="0" smtClean="0">
                <a:latin typeface="Arial" charset="0"/>
                <a:ea typeface="ＭＳ Ｐゴシック" charset="0"/>
                <a:cs typeface="ＭＳ Ｐゴシック" charset="0"/>
              </a:rPr>
              <a:t>adversarial</a:t>
            </a:r>
            <a:r>
              <a:rPr lang="zh-CN" altLang="en-US" sz="2000" b="0" dirty="0" smtClean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altLang="zh-CN" sz="2000" b="0" dirty="0" smtClean="0">
                <a:latin typeface="Arial" charset="0"/>
                <a:ea typeface="ＭＳ Ｐゴシック" charset="0"/>
                <a:cs typeface="ＭＳ Ｐゴシック" charset="0"/>
              </a:rPr>
              <a:t>and</a:t>
            </a:r>
            <a:r>
              <a:rPr lang="zh-CN" altLang="en-US" sz="2000" b="0" dirty="0" smtClean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altLang="zh-CN" sz="2000" b="0" dirty="0" smtClean="0">
                <a:latin typeface="Arial" charset="0"/>
                <a:ea typeface="ＭＳ Ｐゴシック" charset="0"/>
                <a:cs typeface="ＭＳ Ｐゴシック" charset="0"/>
              </a:rPr>
              <a:t>secure</a:t>
            </a:r>
            <a:r>
              <a:rPr lang="zh-CN" altLang="en-US" sz="2000" b="0" dirty="0" smtClean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altLang="zh-CN" sz="2000" b="0" dirty="0" smtClean="0">
                <a:latin typeface="Arial" charset="0"/>
                <a:ea typeface="ＭＳ Ｐゴシック" charset="0"/>
                <a:cs typeface="ＭＳ Ｐゴシック" charset="0"/>
              </a:rPr>
              <a:t>machine</a:t>
            </a:r>
            <a:r>
              <a:rPr lang="zh-CN" altLang="en-US" sz="2000" b="0" dirty="0" smtClean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altLang="zh-CN" sz="2000" b="0" dirty="0" smtClean="0">
                <a:latin typeface="Arial" charset="0"/>
                <a:ea typeface="ＭＳ Ｐゴシック" charset="0"/>
                <a:cs typeface="ＭＳ Ｐゴシック" charset="0"/>
              </a:rPr>
              <a:t>learning</a:t>
            </a:r>
          </a:p>
          <a:p>
            <a:pPr marL="457200" indent="-457200">
              <a:lnSpc>
                <a:spcPct val="140000"/>
              </a:lnSpc>
              <a:buFont typeface="Wingdings" charset="2"/>
              <a:buChar char="ü"/>
            </a:pPr>
            <a:endParaRPr lang="en-US" altLang="zh-CN" sz="2000" b="0" dirty="0" smtClean="0">
              <a:latin typeface="Arial" charset="0"/>
              <a:ea typeface="ＭＳ Ｐゴシック" charset="0"/>
              <a:cs typeface="ＭＳ Ｐゴシック" charset="0"/>
            </a:endParaRPr>
          </a:p>
          <a:p>
            <a:pPr marL="457200" indent="-457200">
              <a:lnSpc>
                <a:spcPct val="140000"/>
              </a:lnSpc>
              <a:buFont typeface="Wingdings" charset="2"/>
              <a:buChar char="ü"/>
            </a:pPr>
            <a:endParaRPr lang="en-US" sz="2000" b="0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18109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508000" y="914400"/>
            <a:ext cx="8128000" cy="609600"/>
          </a:xfrm>
        </p:spPr>
        <p:txBody>
          <a:bodyPr/>
          <a:lstStyle/>
          <a:p>
            <a:pPr eaLnBrk="1" hangingPunct="1"/>
            <a:r>
              <a:rPr lang="en-US" altLang="zh-CN" dirty="0" smtClean="0">
                <a:latin typeface="Arial" charset="0"/>
                <a:ea typeface="ＭＳ Ｐゴシック" charset="0"/>
                <a:cs typeface="ＭＳ Ｐゴシック" charset="0"/>
              </a:rPr>
              <a:t>Mimicry</a:t>
            </a:r>
            <a:r>
              <a:rPr lang="zh-CN" altLang="en-US" dirty="0" smtClean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altLang="zh-CN" dirty="0" smtClean="0">
                <a:latin typeface="Arial" charset="0"/>
                <a:ea typeface="ＭＳ Ｐゴシック" charset="0"/>
                <a:cs typeface="ＭＳ Ｐゴシック" charset="0"/>
              </a:rPr>
              <a:t>Attack</a:t>
            </a:r>
            <a:r>
              <a:rPr lang="zh-CN" altLang="en-US" dirty="0" smtClean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altLang="zh-CN" dirty="0" smtClean="0">
                <a:latin typeface="Arial" charset="0"/>
                <a:ea typeface="ＭＳ Ｐゴシック" charset="0"/>
                <a:cs typeface="ＭＳ Ｐゴシック" charset="0"/>
              </a:rPr>
              <a:t>on</a:t>
            </a:r>
            <a:r>
              <a:rPr lang="zh-CN" altLang="en-US" dirty="0" smtClean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altLang="zh-CN" dirty="0" smtClean="0">
                <a:latin typeface="Arial" charset="0"/>
                <a:ea typeface="ＭＳ Ｐゴシック" charset="0"/>
                <a:cs typeface="ＭＳ Ｐゴシック" charset="0"/>
              </a:rPr>
              <a:t>SVMs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769" y="2002692"/>
            <a:ext cx="7961923" cy="286302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657318" y="5216768"/>
            <a:ext cx="7734451" cy="3795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kumimoji="1" lang="en-US" altLang="zh-CN" sz="1600" b="1" dirty="0" smtClean="0">
                <a:solidFill>
                  <a:srgbClr val="FF0000"/>
                </a:solidFill>
              </a:rPr>
              <a:t>Points</a:t>
            </a:r>
            <a:r>
              <a:rPr kumimoji="1" lang="zh-CN" altLang="en-US" sz="1600" b="1" dirty="0" smtClean="0">
                <a:solidFill>
                  <a:srgbClr val="FF0000"/>
                </a:solidFill>
              </a:rPr>
              <a:t> </a:t>
            </a:r>
            <a:r>
              <a:rPr kumimoji="1" lang="en-US" altLang="zh-CN" sz="1600" b="1" dirty="0" smtClean="0">
                <a:solidFill>
                  <a:srgbClr val="FF0000"/>
                </a:solidFill>
              </a:rPr>
              <a:t>are</a:t>
            </a:r>
            <a:r>
              <a:rPr kumimoji="1" lang="zh-CN" altLang="en-US" sz="1600" b="1" dirty="0" smtClean="0">
                <a:solidFill>
                  <a:srgbClr val="FF0000"/>
                </a:solidFill>
              </a:rPr>
              <a:t> </a:t>
            </a:r>
            <a:r>
              <a:rPr kumimoji="1" lang="en-US" altLang="zh-CN" sz="1600" b="1" dirty="0" smtClean="0">
                <a:solidFill>
                  <a:srgbClr val="FF0000"/>
                </a:solidFill>
              </a:rPr>
              <a:t>evading</a:t>
            </a:r>
            <a:r>
              <a:rPr kumimoji="1" lang="zh-CN" altLang="en-US" sz="1600" b="1" dirty="0" smtClean="0">
                <a:solidFill>
                  <a:srgbClr val="FF0000"/>
                </a:solidFill>
              </a:rPr>
              <a:t> </a:t>
            </a:r>
            <a:r>
              <a:rPr kumimoji="1" lang="en-US" altLang="zh-CN" sz="1600" b="1" dirty="0" smtClean="0">
                <a:solidFill>
                  <a:srgbClr val="FF0000"/>
                </a:solidFill>
              </a:rPr>
              <a:t>the</a:t>
            </a:r>
            <a:r>
              <a:rPr kumimoji="1" lang="zh-CN" altLang="en-US" sz="1600" b="1" dirty="0" smtClean="0">
                <a:solidFill>
                  <a:srgbClr val="FF0000"/>
                </a:solidFill>
              </a:rPr>
              <a:t> </a:t>
            </a:r>
            <a:r>
              <a:rPr kumimoji="1" lang="en-US" altLang="zh-CN" sz="1600" b="1" dirty="0" smtClean="0">
                <a:solidFill>
                  <a:srgbClr val="FF0000"/>
                </a:solidFill>
              </a:rPr>
              <a:t>class</a:t>
            </a:r>
            <a:r>
              <a:rPr kumimoji="1" lang="zh-CN" altLang="en-US" sz="1600" b="1" dirty="0" smtClean="0">
                <a:solidFill>
                  <a:srgbClr val="FF0000"/>
                </a:solidFill>
              </a:rPr>
              <a:t> </a:t>
            </a:r>
            <a:r>
              <a:rPr kumimoji="1" lang="en-US" altLang="zh-CN" sz="1600" b="1" dirty="0" smtClean="0">
                <a:solidFill>
                  <a:srgbClr val="FF0000"/>
                </a:solidFill>
              </a:rPr>
              <a:t>boundary</a:t>
            </a:r>
            <a:r>
              <a:rPr kumimoji="1" lang="zh-CN" altLang="en-US" sz="1600" b="1" dirty="0">
                <a:solidFill>
                  <a:srgbClr val="FF0000"/>
                </a:solidFill>
              </a:rPr>
              <a:t> </a:t>
            </a:r>
            <a:r>
              <a:rPr kumimoji="1" lang="en-US" altLang="zh-CN" sz="1600" b="1" dirty="0" smtClean="0">
                <a:solidFill>
                  <a:srgbClr val="FF0000"/>
                </a:solidFill>
              </a:rPr>
              <a:t>towards</a:t>
            </a:r>
            <a:r>
              <a:rPr kumimoji="1" lang="zh-CN" altLang="en-US" sz="1600" b="1" dirty="0" smtClean="0">
                <a:solidFill>
                  <a:srgbClr val="FF0000"/>
                </a:solidFill>
              </a:rPr>
              <a:t> </a:t>
            </a:r>
            <a:r>
              <a:rPr kumimoji="1" lang="en-US" altLang="zh-CN" sz="1600" b="1" dirty="0" smtClean="0">
                <a:solidFill>
                  <a:srgbClr val="FF0000"/>
                </a:solidFill>
              </a:rPr>
              <a:t>dense</a:t>
            </a:r>
            <a:r>
              <a:rPr kumimoji="1" lang="zh-CN" altLang="en-US" sz="1600" b="1" dirty="0" smtClean="0">
                <a:solidFill>
                  <a:srgbClr val="FF0000"/>
                </a:solidFill>
              </a:rPr>
              <a:t> </a:t>
            </a:r>
            <a:r>
              <a:rPr kumimoji="1" lang="en-US" altLang="zh-CN" sz="1600" b="1" dirty="0" smtClean="0">
                <a:solidFill>
                  <a:srgbClr val="FF0000"/>
                </a:solidFill>
              </a:rPr>
              <a:t>area</a:t>
            </a:r>
            <a:r>
              <a:rPr kumimoji="1" lang="zh-CN" altLang="en-US" sz="1600" b="1" dirty="0" smtClean="0">
                <a:solidFill>
                  <a:srgbClr val="FF0000"/>
                </a:solidFill>
              </a:rPr>
              <a:t> </a:t>
            </a:r>
            <a:r>
              <a:rPr kumimoji="1" lang="en-US" altLang="zh-CN" sz="1600" b="1" dirty="0" smtClean="0">
                <a:solidFill>
                  <a:srgbClr val="FF0000"/>
                </a:solidFill>
              </a:rPr>
              <a:t>of</a:t>
            </a:r>
            <a:r>
              <a:rPr kumimoji="1" lang="zh-CN" altLang="en-US" sz="1600" b="1" dirty="0" smtClean="0">
                <a:solidFill>
                  <a:srgbClr val="FF0000"/>
                </a:solidFill>
              </a:rPr>
              <a:t> </a:t>
            </a:r>
            <a:r>
              <a:rPr kumimoji="1" lang="en-US" altLang="zh-CN" sz="1600" b="1" dirty="0" smtClean="0">
                <a:solidFill>
                  <a:srgbClr val="FF0000"/>
                </a:solidFill>
              </a:rPr>
              <a:t>opposite</a:t>
            </a:r>
            <a:r>
              <a:rPr kumimoji="1" lang="zh-CN" altLang="en-US" sz="1600" b="1" dirty="0" smtClean="0">
                <a:solidFill>
                  <a:srgbClr val="FF0000"/>
                </a:solidFill>
              </a:rPr>
              <a:t> </a:t>
            </a:r>
            <a:r>
              <a:rPr kumimoji="1" lang="en-US" altLang="zh-CN" sz="1600" b="1" dirty="0" smtClean="0">
                <a:solidFill>
                  <a:srgbClr val="FF0000"/>
                </a:solidFill>
              </a:rPr>
              <a:t>class.</a:t>
            </a:r>
            <a:endParaRPr kumimoji="1" lang="zh-CN" altLang="en-US" sz="1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45067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508000" y="914400"/>
            <a:ext cx="8128000" cy="609600"/>
          </a:xfrm>
        </p:spPr>
        <p:txBody>
          <a:bodyPr/>
          <a:lstStyle/>
          <a:p>
            <a:pPr eaLnBrk="1" hangingPunct="1"/>
            <a:r>
              <a:rPr lang="en-US" altLang="zh-CN" dirty="0" smtClean="0">
                <a:latin typeface="Arial" charset="0"/>
                <a:ea typeface="ＭＳ Ｐゴシック" charset="0"/>
                <a:cs typeface="ＭＳ Ｐゴシック" charset="0"/>
              </a:rPr>
              <a:t>Evasion</a:t>
            </a:r>
            <a:r>
              <a:rPr lang="zh-CN" altLang="en-US" dirty="0" smtClean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altLang="zh-CN" dirty="0" smtClean="0">
                <a:latin typeface="Arial" charset="0"/>
                <a:ea typeface="ＭＳ Ｐゴシック" charset="0"/>
                <a:cs typeface="ＭＳ Ｐゴシック" charset="0"/>
              </a:rPr>
              <a:t>Attack</a:t>
            </a:r>
            <a:r>
              <a:rPr lang="zh-CN" altLang="en-US" dirty="0" smtClean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altLang="zh-CN" dirty="0" smtClean="0">
                <a:latin typeface="Arial" charset="0"/>
                <a:ea typeface="ＭＳ Ｐゴシック" charset="0"/>
                <a:cs typeface="ＭＳ Ｐゴシック" charset="0"/>
              </a:rPr>
              <a:t>Simulation</a:t>
            </a:r>
            <a:r>
              <a:rPr lang="zh-CN" altLang="en-US" dirty="0" smtClean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9691" y="1787003"/>
            <a:ext cx="3272693" cy="4069016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981256" y="2540002"/>
            <a:ext cx="39815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CN" sz="1200" dirty="0" smtClean="0"/>
              <a:t>1.</a:t>
            </a:r>
            <a:r>
              <a:rPr kumimoji="1" lang="zh-CN" altLang="en-US" sz="1200" dirty="0" smtClean="0"/>
              <a:t> </a:t>
            </a:r>
            <a:r>
              <a:rPr kumimoji="1" lang="en-US" altLang="zh-CN" sz="1200" dirty="0" smtClean="0"/>
              <a:t>Collecting</a:t>
            </a:r>
            <a:r>
              <a:rPr kumimoji="1" lang="zh-CN" altLang="en-US" sz="1200" dirty="0" smtClean="0"/>
              <a:t> </a:t>
            </a:r>
            <a:r>
              <a:rPr kumimoji="1" lang="en-US" altLang="zh-CN" sz="1200" dirty="0" smtClean="0"/>
              <a:t>data</a:t>
            </a:r>
            <a:r>
              <a:rPr kumimoji="1" lang="zh-CN" altLang="en-US" sz="1200" dirty="0" smtClean="0"/>
              <a:t> </a:t>
            </a:r>
            <a:r>
              <a:rPr kumimoji="1" lang="en-US" altLang="zh-CN" sz="1200" dirty="0" smtClean="0"/>
              <a:t>from</a:t>
            </a:r>
            <a:r>
              <a:rPr kumimoji="1" lang="zh-CN" altLang="en-US" sz="1200" dirty="0" smtClean="0"/>
              <a:t> </a:t>
            </a:r>
            <a:r>
              <a:rPr kumimoji="1" lang="en-US" altLang="zh-CN" sz="1200" dirty="0" smtClean="0"/>
              <a:t>the</a:t>
            </a:r>
            <a:r>
              <a:rPr kumimoji="1" lang="zh-CN" altLang="en-US" sz="1200" dirty="0" smtClean="0"/>
              <a:t> </a:t>
            </a:r>
            <a:r>
              <a:rPr kumimoji="1" lang="en-US" altLang="zh-CN" sz="1200" dirty="0" smtClean="0"/>
              <a:t>same</a:t>
            </a:r>
            <a:r>
              <a:rPr kumimoji="1" lang="zh-CN" altLang="en-US" sz="1200" dirty="0" smtClean="0"/>
              <a:t> </a:t>
            </a:r>
            <a:r>
              <a:rPr kumimoji="1" lang="en-US" altLang="zh-CN" sz="1200" dirty="0" smtClean="0"/>
              <a:t>distribution,</a:t>
            </a:r>
            <a:r>
              <a:rPr kumimoji="1" lang="zh-CN" altLang="en-US" sz="1200" dirty="0" smtClean="0"/>
              <a:t> </a:t>
            </a:r>
            <a:r>
              <a:rPr kumimoji="1" lang="en-US" altLang="zh-CN" sz="1200" dirty="0" smtClean="0"/>
              <a:t>e.g.,</a:t>
            </a:r>
            <a:r>
              <a:rPr kumimoji="1" lang="zh-CN" altLang="en-US" sz="1200" dirty="0" smtClean="0"/>
              <a:t> </a:t>
            </a:r>
            <a:r>
              <a:rPr kumimoji="1" lang="en-US" altLang="zh-CN" sz="1200" dirty="0" smtClean="0"/>
              <a:t>images</a:t>
            </a:r>
            <a:r>
              <a:rPr kumimoji="1" lang="zh-CN" altLang="en-US" sz="1200" dirty="0" smtClean="0"/>
              <a:t> </a:t>
            </a:r>
            <a:r>
              <a:rPr kumimoji="1" lang="en-US" altLang="zh-CN" sz="1200" dirty="0" smtClean="0"/>
              <a:t>of</a:t>
            </a:r>
            <a:r>
              <a:rPr kumimoji="1" lang="zh-CN" altLang="en-US" sz="1200" dirty="0" smtClean="0"/>
              <a:t> </a:t>
            </a:r>
            <a:r>
              <a:rPr kumimoji="1" lang="en-US" altLang="zh-CN" sz="1200" dirty="0" smtClean="0"/>
              <a:t>elephants</a:t>
            </a:r>
            <a:r>
              <a:rPr kumimoji="1" lang="zh-CN" altLang="en-US" sz="1200" dirty="0" smtClean="0"/>
              <a:t> </a:t>
            </a:r>
            <a:r>
              <a:rPr kumimoji="1" lang="en-US" altLang="zh-CN" sz="1200" dirty="0" smtClean="0"/>
              <a:t>by</a:t>
            </a:r>
            <a:r>
              <a:rPr kumimoji="1" lang="zh-CN" altLang="en-US" sz="1200" dirty="0" smtClean="0"/>
              <a:t> </a:t>
            </a:r>
            <a:r>
              <a:rPr kumimoji="1" lang="en-US" altLang="zh-CN" sz="1200" dirty="0" smtClean="0"/>
              <a:t>Google</a:t>
            </a:r>
            <a:endParaRPr kumimoji="1" lang="zh-CN" altLang="en-US" sz="1200" dirty="0"/>
          </a:p>
        </p:txBody>
      </p:sp>
      <p:sp>
        <p:nvSpPr>
          <p:cNvPr id="9" name="文本框 8"/>
          <p:cNvSpPr txBox="1"/>
          <p:nvPr/>
        </p:nvSpPr>
        <p:spPr>
          <a:xfrm>
            <a:off x="981256" y="3581402"/>
            <a:ext cx="33333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CN" sz="1200" dirty="0" smtClean="0"/>
              <a:t>2.</a:t>
            </a:r>
            <a:r>
              <a:rPr kumimoji="1" lang="zh-CN" altLang="en-US" sz="1200" dirty="0" smtClean="0"/>
              <a:t> </a:t>
            </a:r>
            <a:r>
              <a:rPr kumimoji="1" lang="en-US" altLang="zh-CN" sz="1200" dirty="0" smtClean="0"/>
              <a:t>Query</a:t>
            </a:r>
            <a:r>
              <a:rPr kumimoji="1" lang="zh-CN" altLang="en-US" sz="1200" dirty="0" smtClean="0"/>
              <a:t> </a:t>
            </a:r>
            <a:r>
              <a:rPr kumimoji="1" lang="en-US" altLang="zh-CN" sz="1200" dirty="0" smtClean="0"/>
              <a:t>labels</a:t>
            </a:r>
            <a:r>
              <a:rPr kumimoji="1" lang="zh-CN" altLang="en-US" sz="1200" dirty="0" smtClean="0"/>
              <a:t> </a:t>
            </a:r>
            <a:r>
              <a:rPr kumimoji="1" lang="en-US" altLang="zh-CN" sz="1200" dirty="0" smtClean="0"/>
              <a:t>by</a:t>
            </a:r>
            <a:r>
              <a:rPr kumimoji="1" lang="zh-CN" altLang="en-US" sz="1200" dirty="0" smtClean="0"/>
              <a:t> </a:t>
            </a:r>
            <a:r>
              <a:rPr kumimoji="1" lang="en-US" altLang="zh-CN" sz="1200" dirty="0" smtClean="0"/>
              <a:t>public</a:t>
            </a:r>
            <a:r>
              <a:rPr kumimoji="1" lang="zh-CN" altLang="en-US" sz="1200" dirty="0" smtClean="0"/>
              <a:t> </a:t>
            </a:r>
            <a:r>
              <a:rPr kumimoji="1" lang="en-US" altLang="zh-CN" sz="1200" dirty="0" smtClean="0"/>
              <a:t>interface</a:t>
            </a:r>
            <a:endParaRPr kumimoji="1" lang="zh-CN" altLang="en-US" sz="1200" dirty="0"/>
          </a:p>
        </p:txBody>
      </p:sp>
      <p:sp>
        <p:nvSpPr>
          <p:cNvPr id="10" name="文本框 9"/>
          <p:cNvSpPr txBox="1"/>
          <p:nvPr/>
        </p:nvSpPr>
        <p:spPr>
          <a:xfrm>
            <a:off x="981256" y="4730262"/>
            <a:ext cx="33333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CN" sz="1200" dirty="0" smtClean="0"/>
              <a:t>3.</a:t>
            </a:r>
            <a:r>
              <a:rPr kumimoji="1" lang="zh-CN" altLang="en-US" sz="1200" dirty="0" smtClean="0"/>
              <a:t> </a:t>
            </a:r>
            <a:r>
              <a:rPr kumimoji="1" lang="en-US" altLang="zh-CN" sz="1200" dirty="0" smtClean="0"/>
              <a:t>Simulating</a:t>
            </a:r>
            <a:r>
              <a:rPr kumimoji="1" lang="zh-CN" altLang="en-US" sz="1200" dirty="0" smtClean="0"/>
              <a:t> </a:t>
            </a:r>
            <a:r>
              <a:rPr kumimoji="1" lang="en-US" altLang="zh-CN" sz="1200" dirty="0" smtClean="0"/>
              <a:t>a</a:t>
            </a:r>
            <a:r>
              <a:rPr kumimoji="1" lang="zh-CN" altLang="en-US" sz="1200" dirty="0" smtClean="0"/>
              <a:t> </a:t>
            </a:r>
            <a:r>
              <a:rPr kumimoji="1" lang="en-US" altLang="zh-CN" sz="1200" dirty="0" smtClean="0"/>
              <a:t>proxy</a:t>
            </a:r>
            <a:r>
              <a:rPr kumimoji="1" lang="zh-CN" altLang="en-US" sz="1200" dirty="0" smtClean="0"/>
              <a:t> </a:t>
            </a:r>
            <a:r>
              <a:rPr kumimoji="1" lang="en-US" altLang="zh-CN" sz="1200" dirty="0" smtClean="0"/>
              <a:t>classifier</a:t>
            </a:r>
            <a:endParaRPr kumimoji="1" lang="zh-CN" altLang="en-US" sz="1200" dirty="0"/>
          </a:p>
        </p:txBody>
      </p:sp>
      <p:sp>
        <p:nvSpPr>
          <p:cNvPr id="12" name="文本框 11"/>
          <p:cNvSpPr txBox="1"/>
          <p:nvPr/>
        </p:nvSpPr>
        <p:spPr>
          <a:xfrm>
            <a:off x="981256" y="5507887"/>
            <a:ext cx="44054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CN" sz="1200" dirty="0" smtClean="0"/>
              <a:t>4.</a:t>
            </a:r>
            <a:r>
              <a:rPr kumimoji="1" lang="zh-CN" altLang="en-US" sz="1200" dirty="0" smtClean="0"/>
              <a:t> </a:t>
            </a:r>
            <a:r>
              <a:rPr kumimoji="1" lang="en-US" altLang="zh-CN" sz="1200" dirty="0" smtClean="0"/>
              <a:t>Compute</a:t>
            </a:r>
            <a:r>
              <a:rPr kumimoji="1" lang="zh-CN" altLang="en-US" sz="1200" dirty="0"/>
              <a:t> </a:t>
            </a:r>
            <a:r>
              <a:rPr kumimoji="1" lang="en-US" altLang="zh-CN" sz="1200" dirty="0" smtClean="0"/>
              <a:t>evading</a:t>
            </a:r>
            <a:r>
              <a:rPr kumimoji="1" lang="zh-CN" altLang="en-US" sz="1200" dirty="0" smtClean="0"/>
              <a:t> </a:t>
            </a:r>
            <a:r>
              <a:rPr kumimoji="1" lang="en-US" altLang="zh-CN" sz="1200" dirty="0" smtClean="0"/>
              <a:t>samples</a:t>
            </a:r>
            <a:r>
              <a:rPr kumimoji="1" lang="zh-CN" altLang="en-US" sz="1200" dirty="0" smtClean="0"/>
              <a:t> </a:t>
            </a:r>
            <a:r>
              <a:rPr kumimoji="1" lang="en-US" altLang="zh-CN" sz="1200" dirty="0" smtClean="0"/>
              <a:t>on</a:t>
            </a:r>
            <a:r>
              <a:rPr kumimoji="1" lang="zh-CN" altLang="en-US" sz="1200" dirty="0" smtClean="0"/>
              <a:t> </a:t>
            </a:r>
            <a:r>
              <a:rPr kumimoji="1" lang="en-US" altLang="zh-CN" sz="1200" dirty="0" smtClean="0"/>
              <a:t>proxy</a:t>
            </a:r>
            <a:r>
              <a:rPr kumimoji="1" lang="zh-CN" altLang="en-US" sz="1200" dirty="0" smtClean="0"/>
              <a:t> </a:t>
            </a:r>
            <a:r>
              <a:rPr kumimoji="1" lang="en-US" altLang="zh-CN" sz="1200" dirty="0" smtClean="0"/>
              <a:t>classifier</a:t>
            </a:r>
            <a:endParaRPr kumimoji="1"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2421531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Outline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74885" y="1685272"/>
            <a:ext cx="8239250" cy="43499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l">
              <a:lnSpc>
                <a:spcPct val="200000"/>
              </a:lnSpc>
              <a:buFont typeface="Wingdings" charset="2"/>
              <a:buChar char=""/>
            </a:pPr>
            <a:r>
              <a:rPr lang="en-US" altLang="zh-CN" dirty="0"/>
              <a:t>Introduction &amp; Motivation</a:t>
            </a:r>
          </a:p>
          <a:p>
            <a:pPr marL="285750" indent="-285750" algn="l">
              <a:lnSpc>
                <a:spcPct val="200000"/>
              </a:lnSpc>
              <a:buFont typeface="Wingdings" charset="2"/>
              <a:buChar char=""/>
            </a:pPr>
            <a:r>
              <a:rPr lang="en-US" altLang="zh-CN" dirty="0" smtClean="0"/>
              <a:t>Insight</a:t>
            </a:r>
            <a:r>
              <a:rPr lang="zh-CN" altLang="en-US" dirty="0" smtClean="0"/>
              <a:t> </a:t>
            </a:r>
            <a:r>
              <a:rPr lang="en-US" altLang="zh-CN" dirty="0" smtClean="0"/>
              <a:t>into</a:t>
            </a:r>
            <a:r>
              <a:rPr lang="zh-CN" altLang="en-US" dirty="0" smtClean="0"/>
              <a:t> </a:t>
            </a:r>
            <a:r>
              <a:rPr lang="en-US" altLang="zh-CN" dirty="0" smtClean="0"/>
              <a:t>Learning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Models</a:t>
            </a:r>
            <a:endParaRPr lang="en-US" altLang="zh-CN" dirty="0"/>
          </a:p>
          <a:p>
            <a:pPr marL="285750" indent="-285750" algn="l">
              <a:lnSpc>
                <a:spcPct val="200000"/>
              </a:lnSpc>
              <a:buFont typeface="Wingdings" charset="2"/>
              <a:buChar char=""/>
            </a:pPr>
            <a:r>
              <a:rPr lang="en-US" altLang="zh-CN" dirty="0" smtClean="0"/>
              <a:t>Adversarial</a:t>
            </a:r>
            <a:r>
              <a:rPr lang="zh-CN" altLang="en-US" dirty="0" smtClean="0"/>
              <a:t> </a:t>
            </a:r>
            <a:r>
              <a:rPr lang="en-US" altLang="zh-CN" dirty="0" smtClean="0"/>
              <a:t>Learning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Theory</a:t>
            </a:r>
            <a:endParaRPr lang="en-US" altLang="zh-CN" dirty="0"/>
          </a:p>
          <a:p>
            <a:pPr marL="285750" indent="-285750" algn="l">
              <a:lnSpc>
                <a:spcPct val="200000"/>
              </a:lnSpc>
              <a:buFont typeface="Wingdings" charset="2"/>
              <a:buChar char=""/>
            </a:pPr>
            <a:r>
              <a:rPr lang="en-US" altLang="zh-CN" dirty="0" smtClean="0"/>
              <a:t>Adversarial</a:t>
            </a:r>
            <a:r>
              <a:rPr lang="zh-CN" altLang="en-US" dirty="0" smtClean="0"/>
              <a:t> </a:t>
            </a:r>
            <a:r>
              <a:rPr lang="en-US" altLang="zh-CN" dirty="0" smtClean="0"/>
              <a:t>Attacks</a:t>
            </a:r>
          </a:p>
          <a:p>
            <a:pPr marL="285750" indent="-285750" algn="l">
              <a:lnSpc>
                <a:spcPct val="200000"/>
              </a:lnSpc>
              <a:buFont typeface="Wingdings" charset="2"/>
              <a:buChar char=""/>
            </a:pPr>
            <a:r>
              <a:rPr lang="en-US" altLang="zh-CN" b="1" dirty="0" smtClean="0"/>
              <a:t>Towards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Secure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Learning</a:t>
            </a:r>
          </a:p>
          <a:p>
            <a:pPr marL="285750" indent="-285750" algn="l">
              <a:lnSpc>
                <a:spcPct val="200000"/>
              </a:lnSpc>
              <a:buFont typeface="Wingdings" charset="2"/>
              <a:buChar char=""/>
            </a:pPr>
            <a:r>
              <a:rPr lang="en-US" altLang="zh-CN" dirty="0" smtClean="0"/>
              <a:t>Conclusions</a:t>
            </a:r>
            <a:endParaRPr lang="en-US" altLang="zh-CN" dirty="0"/>
          </a:p>
          <a:p>
            <a:pPr marL="285750" indent="-285750" algn="l">
              <a:lnSpc>
                <a:spcPct val="200000"/>
              </a:lnSpc>
              <a:buFont typeface="Wingdings" charset="2"/>
              <a:buChar char=""/>
            </a:pPr>
            <a:r>
              <a:rPr lang="en-US" altLang="zh-CN" dirty="0"/>
              <a:t>References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493718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508000" y="914400"/>
            <a:ext cx="8128000" cy="609600"/>
          </a:xfrm>
        </p:spPr>
        <p:txBody>
          <a:bodyPr/>
          <a:lstStyle/>
          <a:p>
            <a:pPr eaLnBrk="1" hangingPunct="1"/>
            <a:r>
              <a:rPr lang="en-US" altLang="zh-CN" dirty="0" smtClean="0">
                <a:latin typeface="Arial" charset="0"/>
                <a:ea typeface="ＭＳ Ｐゴシック" charset="0"/>
                <a:cs typeface="ＭＳ Ｐゴシック" charset="0"/>
              </a:rPr>
              <a:t>Towards</a:t>
            </a:r>
            <a:r>
              <a:rPr lang="zh-CN" altLang="en-US" dirty="0" smtClean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altLang="zh-CN" dirty="0" smtClean="0">
                <a:latin typeface="Arial" charset="0"/>
                <a:ea typeface="ＭＳ Ｐゴシック" charset="0"/>
                <a:cs typeface="ＭＳ Ｐゴシック" charset="0"/>
              </a:rPr>
              <a:t>Secure</a:t>
            </a:r>
            <a:r>
              <a:rPr lang="zh-CN" altLang="en-US" dirty="0" smtClean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altLang="zh-CN" dirty="0" smtClean="0">
                <a:latin typeface="Arial" charset="0"/>
                <a:ea typeface="ＭＳ Ｐゴシック" charset="0"/>
                <a:cs typeface="ＭＳ Ｐゴシック" charset="0"/>
              </a:rPr>
              <a:t>Learning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8" name="内容占位符 1"/>
          <p:cNvSpPr>
            <a:spLocks noGrp="1"/>
          </p:cNvSpPr>
          <p:nvPr>
            <p:ph idx="1"/>
          </p:nvPr>
        </p:nvSpPr>
        <p:spPr>
          <a:xfrm>
            <a:off x="508000" y="1828799"/>
            <a:ext cx="8128000" cy="4208585"/>
          </a:xfrm>
        </p:spPr>
        <p:txBody>
          <a:bodyPr/>
          <a:lstStyle/>
          <a:p>
            <a:pPr>
              <a:lnSpc>
                <a:spcPct val="110000"/>
              </a:lnSpc>
              <a:buFont typeface="Wingdings" charset="2"/>
              <a:buChar char="ü"/>
            </a:pPr>
            <a:r>
              <a:rPr kumimoji="1" lang="en-US" altLang="zh-CN" dirty="0" smtClean="0"/>
              <a:t>Attack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not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our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goal,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but</a:t>
            </a:r>
            <a:r>
              <a:rPr kumimoji="1" lang="zh-CN" altLang="en-US" dirty="0"/>
              <a:t> </a:t>
            </a:r>
            <a:r>
              <a:rPr kumimoji="1" lang="en-US" altLang="zh-CN" dirty="0" smtClean="0"/>
              <a:t>the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only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way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security</a:t>
            </a:r>
          </a:p>
          <a:p>
            <a:pPr>
              <a:lnSpc>
                <a:spcPct val="110000"/>
              </a:lnSpc>
              <a:buFont typeface="Wingdings" charset="2"/>
              <a:buChar char="ü"/>
            </a:pPr>
            <a:r>
              <a:rPr kumimoji="1" lang="en-US" altLang="zh-CN" sz="2400" dirty="0" smtClean="0"/>
              <a:t>Designing</a:t>
            </a:r>
            <a:r>
              <a:rPr kumimoji="1" lang="zh-CN" altLang="en-US" sz="2400" dirty="0" smtClean="0"/>
              <a:t> </a:t>
            </a:r>
            <a:r>
              <a:rPr kumimoji="1" lang="en-US" altLang="zh-CN" dirty="0" smtClean="0"/>
              <a:t>robust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and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secure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learning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algorithms</a:t>
            </a:r>
          </a:p>
          <a:p>
            <a:pPr>
              <a:lnSpc>
                <a:spcPct val="110000"/>
              </a:lnSpc>
              <a:buFont typeface="Wingdings" charset="2"/>
              <a:buChar char="ü"/>
            </a:pPr>
            <a:r>
              <a:rPr kumimoji="1" lang="en-US" altLang="zh-CN" dirty="0" smtClean="0"/>
              <a:t>Possible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methods,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e.g.,:</a:t>
            </a:r>
          </a:p>
          <a:p>
            <a:pPr lvl="1">
              <a:lnSpc>
                <a:spcPct val="110000"/>
              </a:lnSpc>
              <a:buFont typeface="Wingdings" charset="2"/>
              <a:buChar char="ü"/>
            </a:pPr>
            <a:r>
              <a:rPr kumimoji="1" lang="en-US" altLang="zh-CN" dirty="0" smtClean="0"/>
              <a:t>Adaptive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regularization</a:t>
            </a:r>
          </a:p>
          <a:p>
            <a:pPr lvl="1">
              <a:lnSpc>
                <a:spcPct val="110000"/>
              </a:lnSpc>
              <a:buFont typeface="Wingdings" charset="2"/>
              <a:buChar char="ü"/>
            </a:pPr>
            <a:r>
              <a:rPr kumimoji="1" lang="en-US" altLang="zh-CN" sz="2000" dirty="0" smtClean="0"/>
              <a:t>Multiple</a:t>
            </a:r>
            <a:r>
              <a:rPr kumimoji="1" lang="zh-CN" altLang="en-US" sz="2000" dirty="0" smtClean="0"/>
              <a:t> </a:t>
            </a:r>
            <a:r>
              <a:rPr kumimoji="1" lang="en-US" altLang="zh-CN" dirty="0" smtClean="0"/>
              <a:t>Classifier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Systems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(or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ensemble)</a:t>
            </a:r>
          </a:p>
          <a:p>
            <a:pPr lvl="1">
              <a:lnSpc>
                <a:spcPct val="110000"/>
              </a:lnSpc>
              <a:buFont typeface="Wingdings" charset="2"/>
              <a:buChar char="ü"/>
            </a:pPr>
            <a:r>
              <a:rPr kumimoji="1" lang="en-US" altLang="zh-CN" sz="2000" dirty="0" smtClean="0"/>
              <a:t>Learning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with</a:t>
            </a:r>
            <a:r>
              <a:rPr kumimoji="1" lang="zh-CN" altLang="en-US" sz="2000" dirty="0" smtClean="0"/>
              <a:t> </a:t>
            </a:r>
            <a:r>
              <a:rPr kumimoji="1" lang="en-US" altLang="zh-CN" dirty="0" smtClean="0"/>
              <a:t>adversarial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samples</a:t>
            </a:r>
          </a:p>
          <a:p>
            <a:pPr lvl="1">
              <a:lnSpc>
                <a:spcPct val="110000"/>
              </a:lnSpc>
              <a:buFont typeface="Wingdings" charset="2"/>
              <a:buChar char="ü"/>
            </a:pPr>
            <a:r>
              <a:rPr kumimoji="1" lang="en-US" altLang="zh-CN" sz="2000" dirty="0" smtClean="0"/>
              <a:t>Robust</a:t>
            </a:r>
            <a:r>
              <a:rPr kumimoji="1" lang="zh-CN" altLang="en-US" sz="2000" dirty="0" smtClean="0"/>
              <a:t> </a:t>
            </a:r>
            <a:r>
              <a:rPr kumimoji="1" lang="en-US" altLang="zh-CN" dirty="0" smtClean="0"/>
              <a:t>statistics</a:t>
            </a:r>
            <a:r>
              <a:rPr kumimoji="1" lang="zh-CN" altLang="en-US" dirty="0" smtClean="0"/>
              <a:t> </a:t>
            </a:r>
            <a:endParaRPr kumimoji="1"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9017055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508000" y="914400"/>
            <a:ext cx="8128000" cy="609600"/>
          </a:xfrm>
        </p:spPr>
        <p:txBody>
          <a:bodyPr/>
          <a:lstStyle/>
          <a:p>
            <a:pPr eaLnBrk="1" hangingPunct="1"/>
            <a:r>
              <a:rPr lang="en-US" altLang="zh-CN" dirty="0" smtClean="0">
                <a:latin typeface="Arial" charset="0"/>
                <a:ea typeface="ＭＳ Ｐゴシック" charset="0"/>
                <a:cs typeface="ＭＳ Ｐゴシック" charset="0"/>
              </a:rPr>
              <a:t>Multiple</a:t>
            </a:r>
            <a:r>
              <a:rPr lang="zh-CN" altLang="en-US" dirty="0" smtClean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altLang="zh-CN" dirty="0" smtClean="0">
                <a:latin typeface="Arial" charset="0"/>
                <a:ea typeface="ＭＳ Ｐゴシック" charset="0"/>
                <a:cs typeface="ＭＳ Ｐゴシック" charset="0"/>
              </a:rPr>
              <a:t>Classifier</a:t>
            </a:r>
            <a:r>
              <a:rPr lang="zh-CN" altLang="en-US" dirty="0" smtClean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altLang="zh-CN" dirty="0" smtClean="0">
                <a:latin typeface="Arial" charset="0"/>
                <a:ea typeface="ＭＳ Ｐゴシック" charset="0"/>
                <a:cs typeface="ＭＳ Ｐゴシック" charset="0"/>
              </a:rPr>
              <a:t>Systems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8" name="内容占位符 1"/>
          <p:cNvSpPr>
            <a:spLocks noGrp="1"/>
          </p:cNvSpPr>
          <p:nvPr>
            <p:ph idx="1"/>
          </p:nvPr>
        </p:nvSpPr>
        <p:spPr>
          <a:xfrm>
            <a:off x="508000" y="1828799"/>
            <a:ext cx="8128000" cy="662355"/>
          </a:xfrm>
        </p:spPr>
        <p:txBody>
          <a:bodyPr/>
          <a:lstStyle/>
          <a:p>
            <a:pPr marL="0" indent="0">
              <a:lnSpc>
                <a:spcPct val="110000"/>
              </a:lnSpc>
              <a:buNone/>
            </a:pPr>
            <a:r>
              <a:rPr kumimoji="1" lang="en-US" altLang="zh-CN" dirty="0" smtClean="0"/>
              <a:t>Main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idea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adapt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classifier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external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changes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174" y="2729879"/>
            <a:ext cx="8356194" cy="3313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9935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508000" y="914400"/>
            <a:ext cx="8128000" cy="609600"/>
          </a:xfrm>
        </p:spPr>
        <p:txBody>
          <a:bodyPr/>
          <a:lstStyle/>
          <a:p>
            <a:pPr eaLnBrk="1" hangingPunct="1"/>
            <a:r>
              <a:rPr lang="en-US" altLang="zh-CN" dirty="0" smtClean="0">
                <a:latin typeface="Arial" charset="0"/>
                <a:ea typeface="ＭＳ Ｐゴシック" charset="0"/>
                <a:cs typeface="ＭＳ Ｐゴシック" charset="0"/>
              </a:rPr>
              <a:t>Adaptive</a:t>
            </a:r>
            <a:r>
              <a:rPr lang="zh-CN" altLang="en-US" dirty="0" smtClean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altLang="zh-CN" dirty="0" smtClean="0">
                <a:latin typeface="Arial" charset="0"/>
                <a:ea typeface="ＭＳ Ｐゴシック" charset="0"/>
                <a:cs typeface="ＭＳ Ｐゴシック" charset="0"/>
              </a:rPr>
              <a:t>Regularization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8" name="内容占位符 1"/>
          <p:cNvSpPr>
            <a:spLocks noGrp="1"/>
          </p:cNvSpPr>
          <p:nvPr>
            <p:ph idx="1"/>
          </p:nvPr>
        </p:nvSpPr>
        <p:spPr>
          <a:xfrm>
            <a:off x="508000" y="1828799"/>
            <a:ext cx="8128000" cy="662355"/>
          </a:xfrm>
        </p:spPr>
        <p:txBody>
          <a:bodyPr/>
          <a:lstStyle/>
          <a:p>
            <a:pPr marL="0" indent="0">
              <a:lnSpc>
                <a:spcPct val="110000"/>
              </a:lnSpc>
              <a:buNone/>
            </a:pPr>
            <a:r>
              <a:rPr kumimoji="1" lang="en-US" altLang="zh-CN" sz="2000" dirty="0" smtClean="0"/>
              <a:t>Penalty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on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various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points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is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defined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as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different</a:t>
            </a:r>
            <a:r>
              <a:rPr kumimoji="1" lang="zh-CN" altLang="en-US" sz="2000" dirty="0"/>
              <a:t>.</a:t>
            </a:r>
            <a:endParaRPr kumimoji="1" lang="en-US" altLang="zh-CN" sz="2000" dirty="0" smtClean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0923" y="2325077"/>
            <a:ext cx="6379307" cy="3893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0782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Outline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74885" y="1685272"/>
            <a:ext cx="8239250" cy="43499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l">
              <a:lnSpc>
                <a:spcPct val="200000"/>
              </a:lnSpc>
              <a:buFont typeface="Wingdings" charset="2"/>
              <a:buChar char=""/>
            </a:pPr>
            <a:r>
              <a:rPr lang="en-US" altLang="zh-CN" dirty="0"/>
              <a:t>Introduction &amp; Motivation</a:t>
            </a:r>
          </a:p>
          <a:p>
            <a:pPr marL="285750" indent="-285750" algn="l">
              <a:lnSpc>
                <a:spcPct val="200000"/>
              </a:lnSpc>
              <a:buFont typeface="Wingdings" charset="2"/>
              <a:buChar char=""/>
            </a:pPr>
            <a:r>
              <a:rPr lang="en-US" altLang="zh-CN" dirty="0" smtClean="0"/>
              <a:t>Insight</a:t>
            </a:r>
            <a:r>
              <a:rPr lang="zh-CN" altLang="en-US" dirty="0" smtClean="0"/>
              <a:t> </a:t>
            </a:r>
            <a:r>
              <a:rPr lang="en-US" altLang="zh-CN" dirty="0" smtClean="0"/>
              <a:t>into</a:t>
            </a:r>
            <a:r>
              <a:rPr lang="zh-CN" altLang="en-US" dirty="0" smtClean="0"/>
              <a:t> </a:t>
            </a:r>
            <a:r>
              <a:rPr lang="en-US" altLang="zh-CN" dirty="0" smtClean="0"/>
              <a:t>Learning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Models</a:t>
            </a:r>
            <a:endParaRPr lang="en-US" altLang="zh-CN" dirty="0"/>
          </a:p>
          <a:p>
            <a:pPr marL="285750" indent="-285750" algn="l">
              <a:lnSpc>
                <a:spcPct val="200000"/>
              </a:lnSpc>
              <a:buFont typeface="Wingdings" charset="2"/>
              <a:buChar char=""/>
            </a:pPr>
            <a:r>
              <a:rPr lang="en-US" altLang="zh-CN" dirty="0" smtClean="0"/>
              <a:t>Adversarial</a:t>
            </a:r>
            <a:r>
              <a:rPr lang="zh-CN" altLang="en-US" dirty="0" smtClean="0"/>
              <a:t> </a:t>
            </a:r>
            <a:r>
              <a:rPr lang="en-US" altLang="zh-CN" dirty="0" smtClean="0"/>
              <a:t>Learning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Theory</a:t>
            </a:r>
            <a:endParaRPr lang="en-US" altLang="zh-CN" dirty="0"/>
          </a:p>
          <a:p>
            <a:pPr marL="285750" indent="-285750" algn="l">
              <a:lnSpc>
                <a:spcPct val="200000"/>
              </a:lnSpc>
              <a:buFont typeface="Wingdings" charset="2"/>
              <a:buChar char=""/>
            </a:pPr>
            <a:r>
              <a:rPr lang="en-US" altLang="zh-CN" dirty="0" smtClean="0"/>
              <a:t>Adversarial</a:t>
            </a:r>
            <a:r>
              <a:rPr lang="zh-CN" altLang="en-US" dirty="0" smtClean="0"/>
              <a:t> </a:t>
            </a:r>
            <a:r>
              <a:rPr lang="en-US" altLang="zh-CN" dirty="0" smtClean="0"/>
              <a:t>Attacks</a:t>
            </a:r>
          </a:p>
          <a:p>
            <a:pPr marL="285750" indent="-285750" algn="l">
              <a:lnSpc>
                <a:spcPct val="200000"/>
              </a:lnSpc>
              <a:buFont typeface="Wingdings" charset="2"/>
              <a:buChar char=""/>
            </a:pPr>
            <a:r>
              <a:rPr lang="en-US" altLang="zh-CN" dirty="0" smtClean="0"/>
              <a:t>Towards</a:t>
            </a:r>
            <a:r>
              <a:rPr lang="zh-CN" altLang="en-US" dirty="0" smtClean="0"/>
              <a:t> </a:t>
            </a:r>
            <a:r>
              <a:rPr lang="en-US" altLang="zh-CN" dirty="0" smtClean="0"/>
              <a:t>Secure</a:t>
            </a:r>
            <a:r>
              <a:rPr lang="zh-CN" altLang="en-US" dirty="0" smtClean="0"/>
              <a:t> </a:t>
            </a:r>
            <a:r>
              <a:rPr lang="en-US" altLang="zh-CN" dirty="0" smtClean="0"/>
              <a:t>Learning</a:t>
            </a:r>
          </a:p>
          <a:p>
            <a:pPr marL="285750" indent="-285750" algn="l">
              <a:lnSpc>
                <a:spcPct val="200000"/>
              </a:lnSpc>
              <a:buFont typeface="Wingdings" charset="2"/>
              <a:buChar char=""/>
            </a:pPr>
            <a:r>
              <a:rPr lang="en-US" altLang="zh-CN" b="1" dirty="0" smtClean="0"/>
              <a:t>Conclusions</a:t>
            </a:r>
            <a:endParaRPr lang="en-US" altLang="zh-CN" b="1" dirty="0"/>
          </a:p>
          <a:p>
            <a:pPr marL="285750" indent="-285750" algn="l">
              <a:lnSpc>
                <a:spcPct val="200000"/>
              </a:lnSpc>
              <a:buFont typeface="Wingdings" charset="2"/>
              <a:buChar char=""/>
            </a:pPr>
            <a:r>
              <a:rPr lang="en-US" altLang="zh-CN" dirty="0"/>
              <a:t>References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3909678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508000" y="914400"/>
            <a:ext cx="8128000" cy="609600"/>
          </a:xfrm>
        </p:spPr>
        <p:txBody>
          <a:bodyPr/>
          <a:lstStyle/>
          <a:p>
            <a:pPr eaLnBrk="1" hangingPunct="1"/>
            <a:r>
              <a:rPr lang="en-US" altLang="zh-CN" dirty="0" smtClean="0">
                <a:latin typeface="Arial" charset="0"/>
                <a:ea typeface="ＭＳ Ｐゴシック" charset="0"/>
                <a:cs typeface="ＭＳ Ｐゴシック" charset="0"/>
              </a:rPr>
              <a:t>Conclusions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8" name="内容占位符 1"/>
          <p:cNvSpPr>
            <a:spLocks noGrp="1"/>
          </p:cNvSpPr>
          <p:nvPr>
            <p:ph idx="1"/>
          </p:nvPr>
        </p:nvSpPr>
        <p:spPr>
          <a:xfrm>
            <a:off x="508000" y="1828799"/>
            <a:ext cx="8128000" cy="4208585"/>
          </a:xfrm>
        </p:spPr>
        <p:txBody>
          <a:bodyPr/>
          <a:lstStyle/>
          <a:p>
            <a:pPr>
              <a:lnSpc>
                <a:spcPct val="120000"/>
              </a:lnSpc>
              <a:buFont typeface="Wingdings" charset="2"/>
              <a:buChar char="ü"/>
            </a:pPr>
            <a:r>
              <a:rPr kumimoji="1" lang="en-US" altLang="zh-CN" sz="2000" dirty="0"/>
              <a:t>Machine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learning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is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powerful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but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not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always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reliable</a:t>
            </a:r>
          </a:p>
          <a:p>
            <a:pPr>
              <a:lnSpc>
                <a:spcPct val="120000"/>
              </a:lnSpc>
              <a:buFont typeface="Wingdings" charset="2"/>
              <a:buChar char="ü"/>
            </a:pPr>
            <a:r>
              <a:rPr kumimoji="1" lang="en-US" altLang="zh-CN" sz="2000" dirty="0"/>
              <a:t>Integrity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and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availability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of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big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data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systems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can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be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compromised</a:t>
            </a:r>
          </a:p>
          <a:p>
            <a:pPr>
              <a:lnSpc>
                <a:spcPct val="120000"/>
              </a:lnSpc>
              <a:buFont typeface="Wingdings" charset="2"/>
              <a:buChar char="ü"/>
            </a:pPr>
            <a:r>
              <a:rPr kumimoji="1" lang="en-US" altLang="zh-CN" sz="2000" dirty="0"/>
              <a:t>Adversarial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learning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is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a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rising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research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area</a:t>
            </a:r>
          </a:p>
          <a:p>
            <a:pPr>
              <a:lnSpc>
                <a:spcPct val="120000"/>
              </a:lnSpc>
              <a:buFont typeface="Wingdings" charset="2"/>
              <a:buChar char="ü"/>
            </a:pPr>
            <a:r>
              <a:rPr kumimoji="1" lang="en-US" altLang="zh-CN" sz="2000" dirty="0"/>
              <a:t>Traditional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IT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security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must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be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patched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with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securing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learning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based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systems</a:t>
            </a:r>
          </a:p>
          <a:p>
            <a:pPr>
              <a:lnSpc>
                <a:spcPct val="120000"/>
              </a:lnSpc>
              <a:buFont typeface="Wingdings" charset="2"/>
              <a:buChar char="ü"/>
            </a:pPr>
            <a:r>
              <a:rPr kumimoji="1" lang="en-US" altLang="zh-CN" sz="2000" dirty="0"/>
              <a:t>Causative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and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evasive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attacks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are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real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and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potentially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dangerous</a:t>
            </a:r>
          </a:p>
          <a:p>
            <a:pPr>
              <a:lnSpc>
                <a:spcPct val="120000"/>
              </a:lnSpc>
              <a:buFont typeface="Wingdings" charset="2"/>
              <a:buChar char="ü"/>
            </a:pPr>
            <a:r>
              <a:rPr kumimoji="1" lang="en-US" altLang="zh-CN" sz="2000" dirty="0"/>
              <a:t>Secure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and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robust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design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of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learning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algorithms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are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expected</a:t>
            </a:r>
          </a:p>
          <a:p>
            <a:pPr>
              <a:lnSpc>
                <a:spcPct val="120000"/>
              </a:lnSpc>
              <a:buFont typeface="Wingdings" charset="2"/>
              <a:buChar char="ü"/>
            </a:pPr>
            <a:r>
              <a:rPr kumimoji="1" lang="en-US" altLang="zh-CN" sz="2000" dirty="0"/>
              <a:t>Robustness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can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be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enhanced</a:t>
            </a:r>
            <a:r>
              <a:rPr kumimoji="1" lang="zh-CN" altLang="en-US" sz="2000" dirty="0"/>
              <a:t> </a:t>
            </a:r>
            <a:r>
              <a:rPr kumimoji="1" lang="en-US" altLang="zh-CN" sz="2000" dirty="0" smtClean="0"/>
              <a:t>by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model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smoothing</a:t>
            </a:r>
            <a:r>
              <a:rPr kumimoji="1" lang="zh-CN" altLang="en-US" sz="2000" dirty="0" smtClean="0"/>
              <a:t> </a:t>
            </a:r>
            <a:r>
              <a:rPr kumimoji="1" lang="zh-CN" altLang="zh-CN" sz="2000" dirty="0" smtClean="0"/>
              <a:t>（</a:t>
            </a:r>
            <a:r>
              <a:rPr kumimoji="1" lang="en-US" altLang="zh-CN" sz="2000" dirty="0" smtClean="0"/>
              <a:t>MCS</a:t>
            </a:r>
            <a:r>
              <a:rPr kumimoji="1" lang="zh-CN" altLang="en-US" sz="2000" dirty="0" smtClean="0"/>
              <a:t>） </a:t>
            </a:r>
            <a:r>
              <a:rPr kumimoji="1" lang="en-US" altLang="zh-CN" sz="2000" dirty="0" smtClean="0"/>
              <a:t>or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adaptive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regularization,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for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example.</a:t>
            </a:r>
            <a:endParaRPr kumimoji="1"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8817164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508000" y="914400"/>
            <a:ext cx="8128000" cy="609600"/>
          </a:xfrm>
        </p:spPr>
        <p:txBody>
          <a:bodyPr/>
          <a:lstStyle/>
          <a:p>
            <a:pPr eaLnBrk="1" hangingPunct="1"/>
            <a:r>
              <a:rPr lang="en-US" altLang="zh-CN" dirty="0" smtClean="0">
                <a:latin typeface="Arial" charset="0"/>
                <a:ea typeface="ＭＳ Ｐゴシック" charset="0"/>
                <a:cs typeface="ＭＳ Ｐゴシック" charset="0"/>
              </a:rPr>
              <a:t>References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537306" y="1760958"/>
            <a:ext cx="8069386" cy="47089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 algn="l">
              <a:buFont typeface="+mj-lt"/>
              <a:buAutoNum type="arabicPeriod"/>
            </a:pPr>
            <a:r>
              <a:rPr lang="en-US" altLang="zh-CN" sz="1200" dirty="0" err="1">
                <a:latin typeface="Times New Roman"/>
                <a:cs typeface="Times New Roman"/>
              </a:rPr>
              <a:t>Biggio</a:t>
            </a:r>
            <a:r>
              <a:rPr lang="en-US" altLang="zh-CN" sz="1200" dirty="0">
                <a:latin typeface="Times New Roman"/>
                <a:cs typeface="Times New Roman"/>
              </a:rPr>
              <a:t>, B., Nelson, B. and </a:t>
            </a:r>
            <a:r>
              <a:rPr lang="en-US" altLang="zh-CN" sz="1200" dirty="0" err="1">
                <a:latin typeface="Times New Roman"/>
                <a:cs typeface="Times New Roman"/>
              </a:rPr>
              <a:t>Laskov</a:t>
            </a:r>
            <a:r>
              <a:rPr lang="en-US" altLang="zh-CN" sz="1200" dirty="0">
                <a:latin typeface="Times New Roman"/>
                <a:cs typeface="Times New Roman"/>
              </a:rPr>
              <a:t>, P., 2012. Poisoning attacks against support vector machines. In J. Langford &amp; J. </a:t>
            </a:r>
            <a:r>
              <a:rPr lang="en-US" altLang="zh-CN" sz="1200" dirty="0" err="1">
                <a:latin typeface="Times New Roman"/>
                <a:cs typeface="Times New Roman"/>
              </a:rPr>
              <a:t>Pineau</a:t>
            </a:r>
            <a:r>
              <a:rPr lang="en-US" altLang="zh-CN" sz="1200" dirty="0">
                <a:latin typeface="Times New Roman"/>
                <a:cs typeface="Times New Roman"/>
              </a:rPr>
              <a:t>, eds. ICML. </a:t>
            </a:r>
            <a:r>
              <a:rPr lang="en-US" altLang="zh-CN" sz="1200" dirty="0" err="1">
                <a:latin typeface="Times New Roman"/>
                <a:cs typeface="Times New Roman"/>
              </a:rPr>
              <a:t>Omnipress</a:t>
            </a:r>
            <a:r>
              <a:rPr lang="en-US" altLang="zh-CN" sz="1200" dirty="0">
                <a:latin typeface="Times New Roman"/>
                <a:cs typeface="Times New Roman"/>
              </a:rPr>
              <a:t>, pp. 1807–1814</a:t>
            </a:r>
            <a:r>
              <a:rPr lang="en-US" altLang="zh-CN" sz="1200" dirty="0" smtClean="0">
                <a:latin typeface="Times New Roman"/>
                <a:cs typeface="Times New Roman"/>
              </a:rPr>
              <a:t>.</a:t>
            </a:r>
          </a:p>
          <a:p>
            <a:pPr marL="228600" indent="-228600" algn="l">
              <a:buFont typeface="+mj-lt"/>
              <a:buAutoNum type="arabicPeriod"/>
            </a:pPr>
            <a:r>
              <a:rPr lang="en-US" altLang="zh-CN" sz="1200" dirty="0" err="1" smtClean="0">
                <a:latin typeface="Times New Roman"/>
                <a:cs typeface="Times New Roman"/>
              </a:rPr>
              <a:t>Biggio</a:t>
            </a:r>
            <a:r>
              <a:rPr lang="en-US" altLang="zh-CN" sz="1200" dirty="0">
                <a:latin typeface="Times New Roman"/>
                <a:cs typeface="Times New Roman"/>
              </a:rPr>
              <a:t>, B. et al., 2013. Evasion attacks against machine learning at test time. In H. </a:t>
            </a:r>
            <a:r>
              <a:rPr lang="en-US" altLang="zh-CN" sz="1200" dirty="0" err="1">
                <a:latin typeface="Times New Roman"/>
                <a:cs typeface="Times New Roman"/>
              </a:rPr>
              <a:t>Blockeel</a:t>
            </a:r>
            <a:r>
              <a:rPr lang="en-US" altLang="zh-CN" sz="1200" dirty="0">
                <a:latin typeface="Times New Roman"/>
                <a:cs typeface="Times New Roman"/>
              </a:rPr>
              <a:t> et al., eds. European Conference on Machine Learning and Principles and Practice of Knowledge Discovery in Databases (ECML PKDD), Part III. Lecture Notes in Computer Science. Springer Berlin Heidelberg, pp. </a:t>
            </a:r>
            <a:r>
              <a:rPr lang="en-US" altLang="zh-CN" sz="1200" dirty="0">
                <a:latin typeface="Times New Roman"/>
                <a:cs typeface="Times New Roman"/>
              </a:rPr>
              <a:t>387–402</a:t>
            </a:r>
            <a:r>
              <a:rPr lang="en-US" altLang="zh-CN" sz="1200" dirty="0" smtClean="0">
                <a:latin typeface="Times New Roman"/>
                <a:cs typeface="Times New Roman"/>
              </a:rPr>
              <a:t>. </a:t>
            </a:r>
          </a:p>
          <a:p>
            <a:pPr marL="228600" indent="-228600" algn="l">
              <a:buFont typeface="+mj-lt"/>
              <a:buAutoNum type="arabicPeriod"/>
            </a:pPr>
            <a:r>
              <a:rPr lang="en-US" altLang="zh-CN" sz="1200" dirty="0" smtClean="0">
                <a:latin typeface="Times New Roman"/>
                <a:cs typeface="Times New Roman"/>
              </a:rPr>
              <a:t>Xiao</a:t>
            </a:r>
            <a:r>
              <a:rPr lang="en-US" altLang="zh-CN" sz="1200" dirty="0">
                <a:latin typeface="Times New Roman"/>
                <a:cs typeface="Times New Roman"/>
              </a:rPr>
              <a:t>, H. </a:t>
            </a:r>
            <a:r>
              <a:rPr lang="en-US" altLang="zh-CN" sz="1200" dirty="0">
                <a:latin typeface="Times New Roman"/>
                <a:cs typeface="Times New Roman"/>
              </a:rPr>
              <a:t>and Eckert, C., 2013. Indicative Support Vector Clustering with its Application on Anomaly Detection. In ICMLA. Miami, Florida, USA.</a:t>
            </a:r>
            <a:endParaRPr lang="zh-CN" altLang="en-US" sz="1200" dirty="0">
              <a:latin typeface="Times New Roman"/>
              <a:cs typeface="Times New Roman"/>
            </a:endParaRPr>
          </a:p>
          <a:p>
            <a:pPr marL="228600" indent="-228600" algn="l">
              <a:buFont typeface="+mj-lt"/>
              <a:buAutoNum type="arabicPeriod"/>
            </a:pPr>
            <a:r>
              <a:rPr lang="en-US" altLang="zh-CN" sz="1200" dirty="0" err="1">
                <a:latin typeface="Times New Roman"/>
                <a:cs typeface="Times New Roman"/>
              </a:rPr>
              <a:t>Barreno</a:t>
            </a:r>
            <a:r>
              <a:rPr lang="en-US" altLang="zh-CN" sz="1200" dirty="0">
                <a:latin typeface="Times New Roman"/>
                <a:cs typeface="Times New Roman"/>
              </a:rPr>
              <a:t>, M., Nelson, B., Joseph, A.D. and </a:t>
            </a:r>
            <a:r>
              <a:rPr lang="en-US" altLang="zh-CN" sz="1200" dirty="0" err="1">
                <a:latin typeface="Times New Roman"/>
                <a:cs typeface="Times New Roman"/>
              </a:rPr>
              <a:t>Tygar</a:t>
            </a:r>
            <a:r>
              <a:rPr lang="en-US" altLang="zh-CN" sz="1200" dirty="0">
                <a:latin typeface="Times New Roman"/>
                <a:cs typeface="Times New Roman"/>
              </a:rPr>
              <a:t>, J.D., 2010. The security of machine learning. </a:t>
            </a:r>
            <a:r>
              <a:rPr lang="en-US" altLang="zh-CN" sz="1200" dirty="0">
                <a:latin typeface="Times New Roman"/>
                <a:cs typeface="Times New Roman"/>
              </a:rPr>
              <a:t>Machine Learning, 81(2)</a:t>
            </a:r>
            <a:r>
              <a:rPr lang="en-US" altLang="zh-CN" sz="1200" dirty="0" smtClean="0">
                <a:latin typeface="Times New Roman"/>
                <a:cs typeface="Times New Roman"/>
              </a:rPr>
              <a:t>.</a:t>
            </a:r>
            <a:endParaRPr lang="zh-CN" altLang="en-US" sz="1200" dirty="0">
              <a:latin typeface="Times New Roman"/>
              <a:cs typeface="Times New Roman"/>
            </a:endParaRPr>
          </a:p>
          <a:p>
            <a:pPr marL="228600" indent="-228600" algn="l">
              <a:buFont typeface="+mj-lt"/>
              <a:buAutoNum type="arabicPeriod"/>
            </a:pPr>
            <a:r>
              <a:rPr lang="en-US" altLang="zh-CN" sz="1200" dirty="0" err="1">
                <a:latin typeface="Times New Roman"/>
                <a:cs typeface="Times New Roman"/>
              </a:rPr>
              <a:t>Barreno</a:t>
            </a:r>
            <a:r>
              <a:rPr lang="en-US" altLang="zh-CN" sz="1200" dirty="0">
                <a:latin typeface="Times New Roman"/>
                <a:cs typeface="Times New Roman"/>
              </a:rPr>
              <a:t>, M. et al., 2006. Can machine learning be secure? In Proceedings of the 2006 Symposium on Information, computer and communications security. ASIACCS ’06. New York, NY, USA: ACM, pp. 16–25</a:t>
            </a:r>
            <a:r>
              <a:rPr lang="en-US" altLang="zh-CN" sz="1200" dirty="0">
                <a:latin typeface="Times New Roman"/>
                <a:cs typeface="Times New Roman"/>
              </a:rPr>
              <a:t>.</a:t>
            </a:r>
          </a:p>
          <a:p>
            <a:pPr marL="228600" indent="-228600" algn="l">
              <a:buFont typeface="+mj-lt"/>
              <a:buAutoNum type="arabicPeriod"/>
            </a:pPr>
            <a:r>
              <a:rPr lang="en-US" altLang="zh-CN" sz="1200" dirty="0">
                <a:latin typeface="Times New Roman"/>
                <a:cs typeface="Times New Roman"/>
              </a:rPr>
              <a:t>Ben-</a:t>
            </a:r>
            <a:r>
              <a:rPr lang="en-US" altLang="zh-CN" sz="1200" dirty="0" err="1">
                <a:latin typeface="Times New Roman"/>
                <a:cs typeface="Times New Roman"/>
              </a:rPr>
              <a:t>hur</a:t>
            </a:r>
            <a:r>
              <a:rPr lang="en-US" altLang="zh-CN" sz="1200" dirty="0">
                <a:latin typeface="Times New Roman"/>
                <a:cs typeface="Times New Roman"/>
              </a:rPr>
              <a:t>, A. and Aviv, T., 2000. A Support Vector Method for Clustering. Proc. of the 15th International Conference on Pattern Recognition</a:t>
            </a:r>
            <a:r>
              <a:rPr lang="en-US" altLang="zh-CN" sz="1200" dirty="0">
                <a:latin typeface="Times New Roman"/>
                <a:cs typeface="Times New Roman"/>
              </a:rPr>
              <a:t>.</a:t>
            </a:r>
          </a:p>
          <a:p>
            <a:pPr marL="228600" indent="-228600" algn="l">
              <a:buFont typeface="+mj-lt"/>
              <a:buAutoNum type="arabicPeriod"/>
            </a:pPr>
            <a:r>
              <a:rPr lang="en-US" altLang="zh-CN" sz="1200" dirty="0" err="1">
                <a:latin typeface="Times New Roman"/>
                <a:cs typeface="Times New Roman"/>
              </a:rPr>
              <a:t>Dalvi</a:t>
            </a:r>
            <a:r>
              <a:rPr lang="en-US" altLang="zh-CN" sz="1200" dirty="0">
                <a:latin typeface="Times New Roman"/>
                <a:cs typeface="Times New Roman"/>
              </a:rPr>
              <a:t>, N. et al., 2004. Adversarial classification. In Proceedings of the 2004 ACM SIGKDD international conference on Knowledge discovery and data mining - KDD ’04. Seattle, p. 99</a:t>
            </a:r>
            <a:r>
              <a:rPr lang="en-US" altLang="zh-CN" sz="1200" dirty="0">
                <a:latin typeface="Times New Roman"/>
                <a:cs typeface="Times New Roman"/>
              </a:rPr>
              <a:t>.</a:t>
            </a:r>
          </a:p>
          <a:p>
            <a:pPr marL="228600" indent="-228600" algn="l">
              <a:buFont typeface="+mj-lt"/>
              <a:buAutoNum type="arabicPeriod"/>
            </a:pPr>
            <a:r>
              <a:rPr lang="en-US" altLang="zh-CN" sz="1200" dirty="0" err="1">
                <a:latin typeface="Times New Roman"/>
                <a:cs typeface="Times New Roman"/>
              </a:rPr>
              <a:t>Lowd</a:t>
            </a:r>
            <a:r>
              <a:rPr lang="en-US" altLang="zh-CN" sz="1200" dirty="0">
                <a:latin typeface="Times New Roman"/>
                <a:cs typeface="Times New Roman"/>
              </a:rPr>
              <a:t>, D. and Meek, C., 2005. Adversarial Learning. In A. C. M. Press, ed. Proceedings of the Eleventh ACM SIGKDD International Conference on Knowledge Discovery and Data Mining (KDD). Chicago, IL, USA: ACM Press, pp. </a:t>
            </a:r>
            <a:r>
              <a:rPr lang="en-US" altLang="zh-CN" sz="1200" dirty="0">
                <a:latin typeface="Times New Roman"/>
                <a:cs typeface="Times New Roman"/>
              </a:rPr>
              <a:t>641–647</a:t>
            </a:r>
            <a:r>
              <a:rPr lang="en-US" altLang="zh-CN" sz="1200" dirty="0" smtClean="0">
                <a:latin typeface="Times New Roman"/>
                <a:cs typeface="Times New Roman"/>
              </a:rPr>
              <a:t>.</a:t>
            </a:r>
            <a:endParaRPr lang="zh-CN" altLang="en-US" sz="1200" dirty="0">
              <a:latin typeface="Times New Roman"/>
              <a:cs typeface="Times New Roman"/>
            </a:endParaRPr>
          </a:p>
          <a:p>
            <a:pPr marL="228600" indent="-228600" algn="l">
              <a:buFont typeface="+mj-lt"/>
              <a:buAutoNum type="arabicPeriod"/>
            </a:pPr>
            <a:r>
              <a:rPr lang="en-US" altLang="zh-CN" sz="1200" dirty="0">
                <a:latin typeface="Times New Roman"/>
                <a:cs typeface="Times New Roman"/>
              </a:rPr>
              <a:t>Nguyen, A., </a:t>
            </a:r>
            <a:r>
              <a:rPr lang="en-US" altLang="zh-CN" sz="1200" dirty="0" err="1">
                <a:latin typeface="Times New Roman"/>
                <a:cs typeface="Times New Roman"/>
              </a:rPr>
              <a:t>Yosinski</a:t>
            </a:r>
            <a:r>
              <a:rPr lang="en-US" altLang="zh-CN" sz="1200" dirty="0">
                <a:latin typeface="Times New Roman"/>
                <a:cs typeface="Times New Roman"/>
              </a:rPr>
              <a:t>, J. and </a:t>
            </a:r>
            <a:r>
              <a:rPr lang="en-US" altLang="zh-CN" sz="1200" dirty="0" err="1">
                <a:latin typeface="Times New Roman"/>
                <a:cs typeface="Times New Roman"/>
              </a:rPr>
              <a:t>Clune</a:t>
            </a:r>
            <a:r>
              <a:rPr lang="en-US" altLang="zh-CN" sz="1200" dirty="0">
                <a:latin typeface="Times New Roman"/>
                <a:cs typeface="Times New Roman"/>
              </a:rPr>
              <a:t>, J., 2014. Deep Neural Networks are Easily Fooled: High Confidence Predictions for Unrecognizable Images. In Computer Vision and Pattern Recognition 2015. </a:t>
            </a:r>
            <a:r>
              <a:rPr lang="en-US" altLang="zh-CN" sz="1200" dirty="0">
                <a:latin typeface="Times New Roman"/>
                <a:cs typeface="Times New Roman"/>
              </a:rPr>
              <a:t>Boston, Massachusetts, US</a:t>
            </a:r>
            <a:r>
              <a:rPr lang="en-US" altLang="zh-CN" sz="1200" dirty="0" smtClean="0">
                <a:latin typeface="Times New Roman"/>
                <a:cs typeface="Times New Roman"/>
              </a:rPr>
              <a:t>.</a:t>
            </a:r>
            <a:endParaRPr lang="zh-CN" altLang="en-US" sz="1200" dirty="0">
              <a:latin typeface="Times New Roman"/>
              <a:cs typeface="Times New Roman"/>
            </a:endParaRPr>
          </a:p>
          <a:p>
            <a:pPr marL="228600" indent="-228600" algn="l">
              <a:buFont typeface="+mj-lt"/>
              <a:buAutoNum type="arabicPeriod"/>
            </a:pPr>
            <a:r>
              <a:rPr lang="en-US" altLang="zh-CN" sz="1200" dirty="0">
                <a:latin typeface="Times New Roman"/>
                <a:cs typeface="Times New Roman"/>
              </a:rPr>
              <a:t>Xiao, H. et al., 2015. Is Feature Selection Secure against Training Data Poisoning ? Int’l Conf. </a:t>
            </a:r>
            <a:r>
              <a:rPr lang="en-US" altLang="zh-CN" sz="1200" dirty="0">
                <a:latin typeface="Times New Roman"/>
                <a:cs typeface="Times New Roman"/>
              </a:rPr>
              <a:t>on Machine Learning (ICML</a:t>
            </a:r>
            <a:r>
              <a:rPr lang="en-US" altLang="zh-CN" sz="1200" dirty="0" smtClean="0">
                <a:latin typeface="Times New Roman"/>
                <a:cs typeface="Times New Roman"/>
              </a:rPr>
              <a:t>).</a:t>
            </a:r>
            <a:endParaRPr lang="zh-CN" altLang="en-US" sz="1200" dirty="0">
              <a:latin typeface="Times New Roman"/>
              <a:cs typeface="Times New Roman"/>
            </a:endParaRPr>
          </a:p>
          <a:p>
            <a:pPr marL="228600" indent="-228600" algn="l">
              <a:buFont typeface="+mj-lt"/>
              <a:buAutoNum type="arabicPeriod"/>
            </a:pPr>
            <a:r>
              <a:rPr lang="en-US" altLang="zh-CN" sz="1200" dirty="0">
                <a:latin typeface="Times New Roman"/>
                <a:cs typeface="Times New Roman"/>
              </a:rPr>
              <a:t>Xiao, </a:t>
            </a:r>
            <a:r>
              <a:rPr lang="en-US" altLang="zh-CN" sz="1200" dirty="0" smtClean="0">
                <a:latin typeface="Times New Roman"/>
                <a:cs typeface="Times New Roman"/>
              </a:rPr>
              <a:t>H. </a:t>
            </a:r>
            <a:r>
              <a:rPr lang="en-US" altLang="zh-CN" sz="1200" dirty="0">
                <a:latin typeface="Times New Roman"/>
                <a:cs typeface="Times New Roman"/>
              </a:rPr>
              <a:t>et al., 2014. Support Vector Machines under Adversarial Label Contamination. Journal of </a:t>
            </a:r>
            <a:r>
              <a:rPr lang="en-US" altLang="zh-CN" sz="1200" dirty="0" err="1">
                <a:latin typeface="Times New Roman"/>
                <a:cs typeface="Times New Roman"/>
              </a:rPr>
              <a:t>Neurocomputing</a:t>
            </a:r>
            <a:r>
              <a:rPr lang="en-US" altLang="zh-CN" sz="1200" dirty="0">
                <a:latin typeface="Times New Roman"/>
                <a:cs typeface="Times New Roman"/>
              </a:rPr>
              <a:t>, Special Issue on Advances in Learning with Label Noise, 160(0)., pp.53–62.</a:t>
            </a:r>
            <a:endParaRPr lang="zh-CN" altLang="en-US" sz="1200" dirty="0">
              <a:latin typeface="Times New Roman"/>
              <a:cs typeface="Times New Roman"/>
            </a:endParaRPr>
          </a:p>
          <a:p>
            <a:pPr marL="228600" indent="-228600" algn="l">
              <a:buFont typeface="+mj-lt"/>
              <a:buAutoNum type="arabicPeriod"/>
            </a:pPr>
            <a:endParaRPr lang="zh-CN" altLang="en-US" sz="1200" dirty="0"/>
          </a:p>
          <a:p>
            <a:pPr marL="228600" indent="-228600" algn="l">
              <a:buFont typeface="+mj-lt"/>
              <a:buAutoNum type="arabicPeriod"/>
            </a:pPr>
            <a:endParaRPr lang="en-US" altLang="zh-CN" sz="1200" dirty="0">
              <a:latin typeface="Times New Roman"/>
              <a:cs typeface="Times New Roman"/>
            </a:endParaRPr>
          </a:p>
          <a:p>
            <a:pPr marL="228600" indent="-228600" algn="l">
              <a:buFont typeface="+mj-lt"/>
              <a:buAutoNum type="arabicPeriod"/>
            </a:pPr>
            <a:endParaRPr lang="zh-CN" altLang="en-US" sz="12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363917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508000" y="914400"/>
            <a:ext cx="8128000" cy="609600"/>
          </a:xfrm>
        </p:spPr>
        <p:txBody>
          <a:bodyPr/>
          <a:lstStyle/>
          <a:p>
            <a:pPr eaLnBrk="1" hangingPunct="1"/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Motivation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74885" y="1685272"/>
            <a:ext cx="8239250" cy="656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l">
              <a:lnSpc>
                <a:spcPct val="200000"/>
              </a:lnSpc>
              <a:buFont typeface="Wingdings" charset="2"/>
              <a:buChar char=""/>
            </a:pPr>
            <a:endParaRPr lang="en-US" altLang="zh-CN" dirty="0" smtClean="0"/>
          </a:p>
        </p:txBody>
      </p:sp>
      <p:pic>
        <p:nvPicPr>
          <p:cNvPr id="6" name="图片 5" descr="chp01_motivation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08" y="2607410"/>
            <a:ext cx="5631448" cy="2484462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530367" y="2043273"/>
            <a:ext cx="52025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mislead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the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DNN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give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wrong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decisions</a:t>
            </a:r>
            <a:endParaRPr kumimoji="1"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9900" y="2730500"/>
            <a:ext cx="1512959" cy="1917700"/>
          </a:xfrm>
          <a:prstGeom prst="rect">
            <a:avLst/>
          </a:prstGeom>
        </p:spPr>
      </p:pic>
      <p:cxnSp>
        <p:nvCxnSpPr>
          <p:cNvPr id="10" name="直线箭头连接符 9"/>
          <p:cNvCxnSpPr/>
          <p:nvPr/>
        </p:nvCxnSpPr>
        <p:spPr bwMode="auto">
          <a:xfrm>
            <a:off x="6057900" y="3073400"/>
            <a:ext cx="800100" cy="31750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2" name="直线箭头连接符 11"/>
          <p:cNvCxnSpPr>
            <a:endCxn id="8" idx="1"/>
          </p:cNvCxnSpPr>
          <p:nvPr/>
        </p:nvCxnSpPr>
        <p:spPr bwMode="auto">
          <a:xfrm flipV="1">
            <a:off x="4914900" y="3689350"/>
            <a:ext cx="1905000" cy="76835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4" name="文本框 13"/>
          <p:cNvSpPr txBox="1"/>
          <p:nvPr/>
        </p:nvSpPr>
        <p:spPr>
          <a:xfrm>
            <a:off x="532036" y="5245100"/>
            <a:ext cx="70498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CN" sz="1400" dirty="0">
                <a:solidFill>
                  <a:srgbClr val="FF0000"/>
                </a:solidFill>
              </a:rPr>
              <a:t>“It turns out some DNNs only focus on discriminative features in images.”</a:t>
            </a:r>
          </a:p>
        </p:txBody>
      </p:sp>
      <p:sp>
        <p:nvSpPr>
          <p:cNvPr id="15" name="矩形 14"/>
          <p:cNvSpPr/>
          <p:nvPr/>
        </p:nvSpPr>
        <p:spPr>
          <a:xfrm>
            <a:off x="584200" y="5774204"/>
            <a:ext cx="6858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sz="1200" dirty="0" smtClean="0">
                <a:latin typeface="Times New Roman"/>
                <a:cs typeface="Times New Roman"/>
              </a:rPr>
              <a:t>Nguyen </a:t>
            </a:r>
            <a:r>
              <a:rPr lang="en-US" altLang="zh-CN" sz="1200" dirty="0">
                <a:latin typeface="Times New Roman"/>
                <a:cs typeface="Times New Roman"/>
              </a:rPr>
              <a:t>A, </a:t>
            </a:r>
            <a:r>
              <a:rPr lang="en-US" altLang="zh-CN" sz="1200" dirty="0" err="1">
                <a:latin typeface="Times New Roman"/>
                <a:cs typeface="Times New Roman"/>
              </a:rPr>
              <a:t>Yosinski</a:t>
            </a:r>
            <a:r>
              <a:rPr lang="en-US" altLang="zh-CN" sz="1200" dirty="0">
                <a:latin typeface="Times New Roman"/>
                <a:cs typeface="Times New Roman"/>
              </a:rPr>
              <a:t> J, </a:t>
            </a:r>
            <a:r>
              <a:rPr lang="en-US" altLang="zh-CN" sz="1200" dirty="0" err="1">
                <a:latin typeface="Times New Roman"/>
                <a:cs typeface="Times New Roman"/>
              </a:rPr>
              <a:t>Clune</a:t>
            </a:r>
            <a:r>
              <a:rPr lang="en-US" altLang="zh-CN" sz="1200" dirty="0">
                <a:latin typeface="Times New Roman"/>
                <a:cs typeface="Times New Roman"/>
              </a:rPr>
              <a:t> J. Deep Neural Networks are Easily Fooled: High Confidence Predictions for Unrecognizable Images. In Computer Vision and Pattern Recognition (CVPR '15), IEEE, 2015.</a:t>
            </a:r>
          </a:p>
        </p:txBody>
      </p:sp>
    </p:spTree>
    <p:extLst>
      <p:ext uri="{BB962C8B-B14F-4D97-AF65-F5344CB8AC3E}">
        <p14:creationId xmlns:p14="http://schemas.microsoft.com/office/powerpoint/2010/main" val="1752899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508000" y="914400"/>
            <a:ext cx="8128000" cy="609600"/>
          </a:xfrm>
        </p:spPr>
        <p:txBody>
          <a:bodyPr/>
          <a:lstStyle/>
          <a:p>
            <a:pPr eaLnBrk="1" hangingPunct="1"/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Motivation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74885" y="1685272"/>
            <a:ext cx="8239250" cy="656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l">
              <a:lnSpc>
                <a:spcPct val="200000"/>
              </a:lnSpc>
              <a:buFont typeface="Wingdings" charset="2"/>
              <a:buChar char=""/>
            </a:pPr>
            <a:endParaRPr lang="en-US" altLang="zh-CN" dirty="0" smtClean="0"/>
          </a:p>
        </p:txBody>
      </p:sp>
      <p:sp>
        <p:nvSpPr>
          <p:cNvPr id="7" name="文本框 6"/>
          <p:cNvSpPr txBox="1"/>
          <p:nvPr/>
        </p:nvSpPr>
        <p:spPr>
          <a:xfrm>
            <a:off x="530367" y="2043273"/>
            <a:ext cx="56018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bypass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the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spam</a:t>
            </a:r>
            <a:r>
              <a:rPr kumimoji="1" lang="en-US" altLang="zh-CN" dirty="0" smtClean="0"/>
              <a:t>-</a:t>
            </a:r>
            <a:r>
              <a:rPr kumimoji="1" lang="en-US" altLang="zh-CN" dirty="0" smtClean="0"/>
              <a:t>filter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by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good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words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attack.</a:t>
            </a:r>
            <a:endParaRPr kumimoji="1" lang="zh-CN" altLang="en-US" dirty="0"/>
          </a:p>
        </p:txBody>
      </p:sp>
      <p:pic>
        <p:nvPicPr>
          <p:cNvPr id="2" name="图片 1" descr="chp01_motivation-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800" y="2616200"/>
            <a:ext cx="4724400" cy="35814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929349" y="4711700"/>
            <a:ext cx="279555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CN" sz="1600" dirty="0" smtClean="0">
                <a:solidFill>
                  <a:srgbClr val="FF0000"/>
                </a:solidFill>
              </a:rPr>
              <a:t>Learning</a:t>
            </a:r>
            <a:r>
              <a:rPr kumimoji="1" lang="zh-CN" altLang="en-US" sz="1600" dirty="0" smtClean="0">
                <a:solidFill>
                  <a:srgbClr val="FF0000"/>
                </a:solidFill>
              </a:rPr>
              <a:t> </a:t>
            </a:r>
            <a:r>
              <a:rPr kumimoji="1" lang="en-US" altLang="zh-CN" sz="1600" dirty="0" smtClean="0">
                <a:solidFill>
                  <a:srgbClr val="FF0000"/>
                </a:solidFill>
              </a:rPr>
              <a:t>to</a:t>
            </a:r>
            <a:r>
              <a:rPr kumimoji="1" lang="zh-CN" altLang="en-US" sz="1600" dirty="0" smtClean="0">
                <a:solidFill>
                  <a:srgbClr val="FF0000"/>
                </a:solidFill>
              </a:rPr>
              <a:t> </a:t>
            </a:r>
            <a:r>
              <a:rPr kumimoji="1" lang="en-US" altLang="zh-CN" sz="1600" dirty="0" smtClean="0">
                <a:solidFill>
                  <a:srgbClr val="FF0000"/>
                </a:solidFill>
              </a:rPr>
              <a:t>violate</a:t>
            </a:r>
            <a:r>
              <a:rPr kumimoji="1" lang="zh-CN" altLang="en-US" sz="1600" dirty="0" smtClean="0">
                <a:solidFill>
                  <a:srgbClr val="FF0000"/>
                </a:solidFill>
              </a:rPr>
              <a:t> </a:t>
            </a:r>
            <a:r>
              <a:rPr kumimoji="1" lang="en-US" altLang="zh-CN" sz="1600" dirty="0" smtClean="0">
                <a:solidFill>
                  <a:srgbClr val="FF0000"/>
                </a:solidFill>
              </a:rPr>
              <a:t>security</a:t>
            </a:r>
            <a:r>
              <a:rPr kumimoji="1" lang="zh-CN" altLang="en-US" sz="1600" dirty="0" smtClean="0">
                <a:solidFill>
                  <a:srgbClr val="FF0000"/>
                </a:solidFill>
              </a:rPr>
              <a:t> </a:t>
            </a:r>
            <a:r>
              <a:rPr kumimoji="1" lang="en-US" altLang="zh-CN" sz="1600" dirty="0" smtClean="0">
                <a:solidFill>
                  <a:srgbClr val="FF0000"/>
                </a:solidFill>
              </a:rPr>
              <a:t>goals,</a:t>
            </a:r>
            <a:r>
              <a:rPr kumimoji="1" lang="zh-CN" altLang="en-US" sz="1600" dirty="0" smtClean="0">
                <a:solidFill>
                  <a:srgbClr val="FF0000"/>
                </a:solidFill>
              </a:rPr>
              <a:t> </a:t>
            </a:r>
            <a:r>
              <a:rPr kumimoji="1" lang="en-US" altLang="zh-CN" sz="1600" dirty="0" smtClean="0">
                <a:solidFill>
                  <a:srgbClr val="FF0000"/>
                </a:solidFill>
              </a:rPr>
              <a:t>e.g.,</a:t>
            </a:r>
          </a:p>
          <a:p>
            <a:pPr algn="l"/>
            <a:r>
              <a:rPr kumimoji="1" lang="en-US" altLang="zh-CN" sz="1600" b="1" dirty="0" smtClean="0">
                <a:solidFill>
                  <a:srgbClr val="FF0000"/>
                </a:solidFill>
              </a:rPr>
              <a:t>Integrity</a:t>
            </a:r>
            <a:r>
              <a:rPr kumimoji="1" lang="zh-CN" altLang="en-US" sz="1600" dirty="0" smtClean="0">
                <a:solidFill>
                  <a:srgbClr val="FF0000"/>
                </a:solidFill>
              </a:rPr>
              <a:t> </a:t>
            </a:r>
            <a:r>
              <a:rPr kumimoji="1" lang="en-US" altLang="zh-CN" sz="1600" dirty="0" smtClean="0">
                <a:solidFill>
                  <a:srgbClr val="FF0000"/>
                </a:solidFill>
              </a:rPr>
              <a:t>is</a:t>
            </a:r>
            <a:r>
              <a:rPr kumimoji="1" lang="zh-CN" altLang="en-US" sz="1600" dirty="0" smtClean="0">
                <a:solidFill>
                  <a:srgbClr val="FF0000"/>
                </a:solidFill>
              </a:rPr>
              <a:t> </a:t>
            </a:r>
            <a:r>
              <a:rPr kumimoji="1" lang="en-US" altLang="zh-CN" sz="1600" dirty="0" smtClean="0">
                <a:solidFill>
                  <a:srgbClr val="FF0000"/>
                </a:solidFill>
              </a:rPr>
              <a:t>violated</a:t>
            </a:r>
            <a:r>
              <a:rPr kumimoji="1" lang="zh-CN" altLang="en-US" sz="1600" dirty="0" smtClean="0">
                <a:solidFill>
                  <a:srgbClr val="FF0000"/>
                </a:solidFill>
              </a:rPr>
              <a:t>, </a:t>
            </a:r>
            <a:r>
              <a:rPr kumimoji="1" lang="en-US" altLang="zh-CN" sz="1600" dirty="0" smtClean="0">
                <a:solidFill>
                  <a:srgbClr val="FF0000"/>
                </a:solidFill>
              </a:rPr>
              <a:t>since</a:t>
            </a:r>
            <a:r>
              <a:rPr kumimoji="1" lang="zh-CN" altLang="en-US" sz="1600" dirty="0" smtClean="0">
                <a:solidFill>
                  <a:srgbClr val="FF0000"/>
                </a:solidFill>
              </a:rPr>
              <a:t> </a:t>
            </a:r>
            <a:r>
              <a:rPr kumimoji="1" lang="en-US" altLang="zh-CN" sz="1600" dirty="0" smtClean="0">
                <a:solidFill>
                  <a:srgbClr val="FF0000"/>
                </a:solidFill>
              </a:rPr>
              <a:t>a</a:t>
            </a:r>
            <a:r>
              <a:rPr kumimoji="1" lang="zh-CN" altLang="en-US" sz="1600" dirty="0" smtClean="0">
                <a:solidFill>
                  <a:srgbClr val="FF0000"/>
                </a:solidFill>
              </a:rPr>
              <a:t> </a:t>
            </a:r>
            <a:r>
              <a:rPr kumimoji="1" lang="en-US" altLang="zh-CN" sz="1600" dirty="0" smtClean="0">
                <a:solidFill>
                  <a:srgbClr val="FF0000"/>
                </a:solidFill>
              </a:rPr>
              <a:t>positive</a:t>
            </a:r>
            <a:r>
              <a:rPr kumimoji="1" lang="zh-CN" altLang="en-US" sz="1600" dirty="0" smtClean="0">
                <a:solidFill>
                  <a:srgbClr val="FF0000"/>
                </a:solidFill>
              </a:rPr>
              <a:t> </a:t>
            </a:r>
            <a:r>
              <a:rPr kumimoji="1" lang="en-US" altLang="zh-CN" sz="1600" dirty="0" smtClean="0">
                <a:solidFill>
                  <a:srgbClr val="FF0000"/>
                </a:solidFill>
              </a:rPr>
              <a:t>sample</a:t>
            </a:r>
            <a:r>
              <a:rPr kumimoji="1" lang="zh-CN" altLang="en-US" sz="1600" dirty="0" smtClean="0">
                <a:solidFill>
                  <a:srgbClr val="FF0000"/>
                </a:solidFill>
              </a:rPr>
              <a:t> </a:t>
            </a:r>
            <a:r>
              <a:rPr kumimoji="1" lang="en-US" altLang="zh-CN" sz="1600" dirty="0" smtClean="0">
                <a:solidFill>
                  <a:srgbClr val="FF0000"/>
                </a:solidFill>
              </a:rPr>
              <a:t>evades</a:t>
            </a:r>
            <a:r>
              <a:rPr kumimoji="1" lang="zh-CN" altLang="en-US" sz="1600" dirty="0" smtClean="0">
                <a:solidFill>
                  <a:srgbClr val="FF0000"/>
                </a:solidFill>
              </a:rPr>
              <a:t> </a:t>
            </a:r>
            <a:r>
              <a:rPr kumimoji="1" lang="en-US" altLang="zh-CN" sz="1600" dirty="0" smtClean="0">
                <a:solidFill>
                  <a:srgbClr val="FF0000"/>
                </a:solidFill>
              </a:rPr>
              <a:t>being</a:t>
            </a:r>
            <a:r>
              <a:rPr kumimoji="1" lang="zh-CN" altLang="en-US" sz="1600" dirty="0" smtClean="0">
                <a:solidFill>
                  <a:srgbClr val="FF0000"/>
                </a:solidFill>
              </a:rPr>
              <a:t> </a:t>
            </a:r>
            <a:r>
              <a:rPr kumimoji="1" lang="en-US" altLang="zh-CN" sz="1600" dirty="0" smtClean="0">
                <a:solidFill>
                  <a:srgbClr val="FF0000"/>
                </a:solidFill>
              </a:rPr>
              <a:t>detected.</a:t>
            </a:r>
            <a:endParaRPr kumimoji="1" lang="zh-CN" altLang="en-US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69759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508000" y="914400"/>
            <a:ext cx="8128000" cy="609600"/>
          </a:xfrm>
        </p:spPr>
        <p:txBody>
          <a:bodyPr/>
          <a:lstStyle/>
          <a:p>
            <a:pPr eaLnBrk="1" hangingPunct="1"/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Motivation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74885" y="1685272"/>
            <a:ext cx="8239250" cy="656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l">
              <a:lnSpc>
                <a:spcPct val="200000"/>
              </a:lnSpc>
              <a:buFont typeface="Wingdings" charset="2"/>
              <a:buChar char=""/>
            </a:pPr>
            <a:endParaRPr lang="en-US" altLang="zh-CN" dirty="0" smtClean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7317" y="2503175"/>
            <a:ext cx="2625272" cy="255159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518910" y="1931876"/>
            <a:ext cx="59232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b="1" i="1" dirty="0" smtClean="0"/>
              <a:t>Can</a:t>
            </a:r>
            <a:r>
              <a:rPr kumimoji="1" lang="zh-CN" altLang="en-US" b="1" i="1" dirty="0" smtClean="0"/>
              <a:t> </a:t>
            </a:r>
            <a:r>
              <a:rPr kumimoji="1" lang="en-US" altLang="zh-CN" b="1" i="1" dirty="0" smtClean="0"/>
              <a:t>you</a:t>
            </a:r>
            <a:r>
              <a:rPr kumimoji="1" lang="zh-CN" altLang="en-US" b="1" i="1" dirty="0" smtClean="0"/>
              <a:t> </a:t>
            </a:r>
            <a:r>
              <a:rPr kumimoji="1" lang="en-US" altLang="zh-CN" b="1" i="1" dirty="0" smtClean="0"/>
              <a:t>afford</a:t>
            </a:r>
            <a:r>
              <a:rPr kumimoji="1" lang="zh-CN" altLang="en-US" b="1" i="1" dirty="0" smtClean="0"/>
              <a:t> </a:t>
            </a:r>
            <a:r>
              <a:rPr kumimoji="1" lang="en-US" altLang="zh-CN" b="1" i="1" dirty="0" smtClean="0"/>
              <a:t>technology</a:t>
            </a:r>
            <a:r>
              <a:rPr kumimoji="1" lang="zh-CN" altLang="en-US" b="1" i="1" dirty="0" smtClean="0"/>
              <a:t> </a:t>
            </a:r>
            <a:r>
              <a:rPr kumimoji="1" lang="en-US" altLang="zh-CN" b="1" i="1" dirty="0" smtClean="0"/>
              <a:t>like</a:t>
            </a:r>
            <a:r>
              <a:rPr kumimoji="1" lang="zh-CN" altLang="en-US" b="1" i="1" dirty="0" smtClean="0"/>
              <a:t> </a:t>
            </a:r>
            <a:r>
              <a:rPr kumimoji="1" lang="en-US" altLang="zh-CN" b="1" i="1" dirty="0" smtClean="0"/>
              <a:t>Deep</a:t>
            </a:r>
            <a:r>
              <a:rPr kumimoji="1" lang="zh-CN" altLang="en-US" b="1" i="1" dirty="0" smtClean="0"/>
              <a:t> </a:t>
            </a:r>
            <a:r>
              <a:rPr kumimoji="1" lang="en-US" altLang="zh-CN" b="1" i="1" dirty="0" smtClean="0"/>
              <a:t>learning?</a:t>
            </a:r>
            <a:endParaRPr kumimoji="1" lang="zh-CN" altLang="en-US" b="1" i="1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9460" y="4569481"/>
            <a:ext cx="2275181" cy="1555823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4512268" y="5607536"/>
            <a:ext cx="26853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200" dirty="0" smtClean="0">
                <a:solidFill>
                  <a:srgbClr val="FF0000"/>
                </a:solidFill>
              </a:rPr>
              <a:t>Google Brain</a:t>
            </a:r>
          </a:p>
          <a:p>
            <a:pPr algn="ctr"/>
            <a:r>
              <a:rPr kumimoji="1" lang="en-US" altLang="zh-CN" sz="1200" dirty="0" smtClean="0">
                <a:solidFill>
                  <a:srgbClr val="FF0000"/>
                </a:solidFill>
              </a:rPr>
              <a:t>~16,000</a:t>
            </a:r>
            <a:r>
              <a:rPr kumimoji="1" lang="zh-CN" altLang="en-US" sz="1200" dirty="0" smtClean="0">
                <a:solidFill>
                  <a:srgbClr val="FF0000"/>
                </a:solidFill>
              </a:rPr>
              <a:t> </a:t>
            </a:r>
            <a:r>
              <a:rPr kumimoji="1" lang="en-US" altLang="zh-CN" sz="1200" dirty="0" smtClean="0">
                <a:solidFill>
                  <a:srgbClr val="FF0000"/>
                </a:solidFill>
              </a:rPr>
              <a:t>computers + 10 Mio images</a:t>
            </a:r>
            <a:r>
              <a:rPr kumimoji="1" lang="zh-CN" altLang="en-US" sz="1200" dirty="0" smtClean="0">
                <a:solidFill>
                  <a:srgbClr val="FF0000"/>
                </a:solidFill>
              </a:rPr>
              <a:t> </a:t>
            </a:r>
            <a:endParaRPr kumimoji="1" lang="en-US" altLang="zh-CN" sz="1200" dirty="0" smtClean="0">
              <a:solidFill>
                <a:srgbClr val="FF0000"/>
              </a:solidFill>
            </a:endParaRPr>
          </a:p>
          <a:p>
            <a:pPr algn="ctr"/>
            <a:r>
              <a:rPr kumimoji="1" lang="en-US" altLang="zh-CN" sz="1200" dirty="0" smtClean="0">
                <a:solidFill>
                  <a:srgbClr val="FF0000"/>
                </a:solidFill>
              </a:rPr>
              <a:t>to</a:t>
            </a:r>
            <a:r>
              <a:rPr kumimoji="1" lang="zh-CN" altLang="en-US" sz="1200" dirty="0" smtClean="0">
                <a:solidFill>
                  <a:srgbClr val="FF0000"/>
                </a:solidFill>
              </a:rPr>
              <a:t> </a:t>
            </a:r>
            <a:r>
              <a:rPr kumimoji="1" lang="en-US" altLang="zh-CN" sz="1200" dirty="0" smtClean="0">
                <a:solidFill>
                  <a:srgbClr val="FF0000"/>
                </a:solidFill>
              </a:rPr>
              <a:t>learn</a:t>
            </a:r>
            <a:r>
              <a:rPr kumimoji="1" lang="en-US" altLang="zh-CN" sz="1200" dirty="0">
                <a:solidFill>
                  <a:srgbClr val="FF0000"/>
                </a:solidFill>
              </a:rPr>
              <a:t> </a:t>
            </a:r>
            <a:r>
              <a:rPr kumimoji="1" lang="en-US" altLang="zh-CN" sz="1200" dirty="0" smtClean="0">
                <a:solidFill>
                  <a:srgbClr val="FF0000"/>
                </a:solidFill>
              </a:rPr>
              <a:t>a cat</a:t>
            </a:r>
            <a:endParaRPr kumimoji="1" lang="zh-CN" altLang="en-US" sz="1200" dirty="0">
              <a:solidFill>
                <a:srgbClr val="FF0000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18048" y="2530231"/>
            <a:ext cx="5138337" cy="2281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lnSpc>
                <a:spcPct val="120000"/>
              </a:lnSpc>
              <a:buFont typeface="Wingdings" charset="2"/>
              <a:buChar char="ü"/>
            </a:pPr>
            <a:r>
              <a:rPr kumimoji="1" lang="en-US" altLang="zh-CN" sz="1700" dirty="0" smtClean="0"/>
              <a:t>Demanding computational resources</a:t>
            </a:r>
          </a:p>
          <a:p>
            <a:pPr marL="342900" indent="-342900" algn="l">
              <a:lnSpc>
                <a:spcPct val="120000"/>
              </a:lnSpc>
              <a:buFont typeface="Wingdings" charset="2"/>
              <a:buChar char="ü"/>
            </a:pPr>
            <a:r>
              <a:rPr kumimoji="1" lang="en-US" altLang="zh-CN" sz="1700" dirty="0" smtClean="0"/>
              <a:t>Huge amount of training data</a:t>
            </a:r>
          </a:p>
          <a:p>
            <a:pPr marL="342900" indent="-342900" algn="l">
              <a:lnSpc>
                <a:spcPct val="120000"/>
              </a:lnSpc>
              <a:buFont typeface="Wingdings" charset="2"/>
              <a:buChar char="ü"/>
            </a:pPr>
            <a:r>
              <a:rPr kumimoji="1" lang="en-US" altLang="zh-CN" sz="1700" dirty="0" smtClean="0"/>
              <a:t>Data</a:t>
            </a:r>
            <a:r>
              <a:rPr kumimoji="1" lang="zh-CN" altLang="en-US" sz="1700" dirty="0" smtClean="0"/>
              <a:t> </a:t>
            </a:r>
            <a:r>
              <a:rPr kumimoji="1" lang="en-US" altLang="zh-CN" sz="1700" dirty="0" smtClean="0"/>
              <a:t>scientists</a:t>
            </a:r>
            <a:r>
              <a:rPr kumimoji="1" lang="zh-CN" altLang="en-US" sz="1700" dirty="0" smtClean="0"/>
              <a:t> </a:t>
            </a:r>
            <a:r>
              <a:rPr kumimoji="1" lang="en-US" altLang="zh-CN" sz="1700" dirty="0" smtClean="0"/>
              <a:t>are</a:t>
            </a:r>
            <a:r>
              <a:rPr kumimoji="1" lang="zh-CN" altLang="en-US" sz="1700" dirty="0" smtClean="0"/>
              <a:t> </a:t>
            </a:r>
            <a:r>
              <a:rPr kumimoji="1" lang="en-US" altLang="zh-CN" sz="1700" dirty="0" smtClean="0"/>
              <a:t>wanted</a:t>
            </a:r>
          </a:p>
          <a:p>
            <a:pPr marL="342900" indent="-342900" algn="l">
              <a:lnSpc>
                <a:spcPct val="120000"/>
              </a:lnSpc>
              <a:buFont typeface="Wingdings" charset="2"/>
              <a:buChar char="ü"/>
            </a:pPr>
            <a:r>
              <a:rPr kumimoji="1" lang="en-US" altLang="zh-CN" sz="1700" dirty="0" smtClean="0">
                <a:latin typeface="+mn-lt"/>
              </a:rPr>
              <a:t>Learning-as-a-service,</a:t>
            </a:r>
            <a:r>
              <a:rPr kumimoji="1" lang="zh-CN" altLang="en-US" sz="1700" dirty="0" smtClean="0">
                <a:latin typeface="+mn-lt"/>
              </a:rPr>
              <a:t> </a:t>
            </a:r>
            <a:r>
              <a:rPr kumimoji="1" lang="en-US" altLang="zh-CN" sz="1700" dirty="0" smtClean="0">
                <a:latin typeface="+mn-lt"/>
              </a:rPr>
              <a:t>e.g.,</a:t>
            </a:r>
            <a:r>
              <a:rPr kumimoji="1" lang="zh-CN" altLang="en-US" sz="1700" dirty="0" smtClean="0">
                <a:latin typeface="+mn-lt"/>
              </a:rPr>
              <a:t> </a:t>
            </a:r>
            <a:r>
              <a:rPr kumimoji="1" lang="en-US" altLang="zh-CN" sz="1700" dirty="0" smtClean="0">
                <a:latin typeface="+mn-lt"/>
              </a:rPr>
              <a:t>Google</a:t>
            </a:r>
            <a:r>
              <a:rPr kumimoji="1" lang="zh-CN" altLang="en-US" sz="1700" dirty="0" smtClean="0">
                <a:latin typeface="+mn-lt"/>
              </a:rPr>
              <a:t> </a:t>
            </a:r>
            <a:r>
              <a:rPr kumimoji="1" lang="en-US" altLang="zh-CN" sz="1700" dirty="0" smtClean="0">
                <a:latin typeface="+mn-lt"/>
              </a:rPr>
              <a:t>predictive</a:t>
            </a:r>
            <a:r>
              <a:rPr kumimoji="1" lang="zh-CN" altLang="en-US" sz="1700" dirty="0" smtClean="0">
                <a:latin typeface="+mn-lt"/>
              </a:rPr>
              <a:t> </a:t>
            </a:r>
            <a:r>
              <a:rPr kumimoji="1" lang="en-US" altLang="zh-CN" sz="1700" dirty="0" smtClean="0">
                <a:latin typeface="+mn-lt"/>
              </a:rPr>
              <a:t>API,</a:t>
            </a:r>
            <a:r>
              <a:rPr kumimoji="1" lang="zh-CN" altLang="en-US" sz="1700" dirty="0" smtClean="0">
                <a:latin typeface="+mn-lt"/>
              </a:rPr>
              <a:t> </a:t>
            </a:r>
            <a:r>
              <a:rPr kumimoji="1" lang="en-US" altLang="zh-CN" sz="1700" dirty="0" smtClean="0">
                <a:latin typeface="+mn-lt"/>
              </a:rPr>
              <a:t>MS</a:t>
            </a:r>
            <a:r>
              <a:rPr kumimoji="1" lang="zh-CN" altLang="en-US" sz="1700" dirty="0" smtClean="0">
                <a:latin typeface="+mn-lt"/>
              </a:rPr>
              <a:t> </a:t>
            </a:r>
            <a:r>
              <a:rPr kumimoji="1" lang="en-US" altLang="zh-CN" sz="1700" dirty="0" smtClean="0">
                <a:latin typeface="+mn-lt"/>
              </a:rPr>
              <a:t>Azure,</a:t>
            </a:r>
            <a:r>
              <a:rPr kumimoji="1" lang="zh-CN" altLang="en-US" sz="1700" dirty="0" smtClean="0">
                <a:latin typeface="+mn-lt"/>
              </a:rPr>
              <a:t> </a:t>
            </a:r>
            <a:r>
              <a:rPr kumimoji="1" lang="en-US" altLang="zh-CN" sz="1700" dirty="0" smtClean="0">
                <a:latin typeface="+mn-lt"/>
              </a:rPr>
              <a:t>IBM</a:t>
            </a:r>
            <a:r>
              <a:rPr kumimoji="1" lang="zh-CN" altLang="en-US" sz="1700" dirty="0" smtClean="0">
                <a:latin typeface="+mn-lt"/>
              </a:rPr>
              <a:t> </a:t>
            </a:r>
            <a:r>
              <a:rPr kumimoji="1" lang="en-US" altLang="zh-CN" sz="1700" dirty="0" smtClean="0">
                <a:latin typeface="+mn-lt"/>
              </a:rPr>
              <a:t>Watson</a:t>
            </a:r>
            <a:r>
              <a:rPr kumimoji="1" lang="en-US" altLang="zh-CN" sz="1700" dirty="0" smtClean="0"/>
              <a:t>,</a:t>
            </a:r>
            <a:r>
              <a:rPr kumimoji="1" lang="zh-CN" altLang="en-US" sz="1700" dirty="0" smtClean="0"/>
              <a:t> </a:t>
            </a:r>
            <a:r>
              <a:rPr kumimoji="1" lang="en-US" altLang="zh-CN" sz="1700" dirty="0" smtClean="0"/>
              <a:t>AWS</a:t>
            </a:r>
            <a:r>
              <a:rPr kumimoji="1" lang="zh-CN" altLang="en-US" sz="1700" dirty="0" smtClean="0"/>
              <a:t> </a:t>
            </a:r>
            <a:r>
              <a:rPr kumimoji="1" lang="en-US" altLang="zh-CN" sz="1700" dirty="0" smtClean="0"/>
              <a:t>ML.</a:t>
            </a:r>
            <a:r>
              <a:rPr kumimoji="1" lang="zh-CN" altLang="zh-CN" sz="1700" dirty="0" smtClean="0"/>
              <a:t> </a:t>
            </a:r>
            <a:r>
              <a:rPr kumimoji="1" lang="en-US" altLang="zh-CN" sz="1700" dirty="0" err="1" smtClean="0"/>
              <a:t>etc</a:t>
            </a:r>
            <a:r>
              <a:rPr kumimoji="1" lang="is-IS" altLang="zh-CN" sz="1700" dirty="0" smtClean="0"/>
              <a:t>…</a:t>
            </a:r>
          </a:p>
          <a:p>
            <a:pPr marL="342900" indent="-342900" algn="l">
              <a:lnSpc>
                <a:spcPct val="120000"/>
              </a:lnSpc>
              <a:buFont typeface="Wingdings" charset="2"/>
              <a:buChar char="ü"/>
            </a:pPr>
            <a:r>
              <a:rPr kumimoji="1" lang="is-IS" altLang="zh-CN" sz="1700" dirty="0" smtClean="0"/>
              <a:t>Adversaries know the whom</a:t>
            </a:r>
            <a:r>
              <a:rPr kumimoji="1" lang="zh-CN" altLang="en-US" sz="1700" dirty="0" smtClean="0"/>
              <a:t> </a:t>
            </a:r>
            <a:r>
              <a:rPr kumimoji="1" lang="en-US" altLang="zh-CN" sz="1700" dirty="0" smtClean="0"/>
              <a:t>to</a:t>
            </a:r>
            <a:r>
              <a:rPr kumimoji="1" lang="zh-CN" altLang="en-US" sz="1700" dirty="0" smtClean="0"/>
              <a:t> </a:t>
            </a:r>
            <a:r>
              <a:rPr kumimoji="1" lang="en-US" altLang="zh-CN" sz="1700" dirty="0" smtClean="0"/>
              <a:t>attack</a:t>
            </a:r>
            <a:r>
              <a:rPr kumimoji="1" lang="zh-CN" altLang="en-US" sz="1700" dirty="0" smtClean="0"/>
              <a:t> </a:t>
            </a:r>
            <a:r>
              <a:rPr kumimoji="1" lang="is-IS" altLang="zh-CN" sz="1700" dirty="0" smtClean="0"/>
              <a:t>now.. </a:t>
            </a:r>
            <a:r>
              <a:rPr kumimoji="1" lang="zh-CN" altLang="en-US" sz="1700" dirty="0" smtClean="0"/>
              <a:t> </a:t>
            </a:r>
            <a:endParaRPr kumimoji="1" lang="en-US" altLang="zh-CN" sz="1700" dirty="0"/>
          </a:p>
          <a:p>
            <a:pPr marL="342900" indent="-342900" algn="l">
              <a:lnSpc>
                <a:spcPct val="120000"/>
              </a:lnSpc>
              <a:buFont typeface="Wingdings" charset="2"/>
              <a:buChar char="ü"/>
            </a:pPr>
            <a:endParaRPr kumimoji="1" lang="en-US" altLang="zh-CN" sz="1700" dirty="0" smtClean="0"/>
          </a:p>
        </p:txBody>
      </p:sp>
    </p:spTree>
    <p:extLst>
      <p:ext uri="{BB962C8B-B14F-4D97-AF65-F5344CB8AC3E}">
        <p14:creationId xmlns:p14="http://schemas.microsoft.com/office/powerpoint/2010/main" val="29795780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508000" y="914400"/>
            <a:ext cx="8128000" cy="609600"/>
          </a:xfrm>
        </p:spPr>
        <p:txBody>
          <a:bodyPr/>
          <a:lstStyle/>
          <a:p>
            <a:pPr eaLnBrk="1" hangingPunct="1"/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Definition 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48218" y="1931876"/>
            <a:ext cx="8153295" cy="7591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b="1" i="1" dirty="0" smtClean="0"/>
              <a:t>Adversarial Learning </a:t>
            </a:r>
            <a:r>
              <a:rPr kumimoji="1" lang="en-US" altLang="zh-CN" dirty="0" smtClean="0"/>
              <a:t>is the reverse engineering of machine learning. </a:t>
            </a:r>
          </a:p>
          <a:p>
            <a:pPr algn="l">
              <a:lnSpc>
                <a:spcPct val="120000"/>
              </a:lnSpc>
            </a:pPr>
            <a:r>
              <a:rPr kumimoji="1" lang="en-US" altLang="zh-CN" dirty="0" smtClean="0"/>
              <a:t>It aims to design robust and secure learning algorithms.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7692" y="2834051"/>
            <a:ext cx="2670056" cy="2317227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5060461" y="5268202"/>
            <a:ext cx="2989385" cy="8156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sz="1200" i="1" dirty="0">
                <a:latin typeface="Garamond"/>
                <a:cs typeface="Garamond"/>
              </a:rPr>
              <a:t>Know your enemies and yourself,</a:t>
            </a:r>
          </a:p>
          <a:p>
            <a:pPr algn="just"/>
            <a:r>
              <a:rPr lang="en-US" altLang="zh-CN" sz="1200" i="1" dirty="0">
                <a:latin typeface="Garamond"/>
                <a:cs typeface="Garamond"/>
              </a:rPr>
              <a:t>you will not be imperiled in a hundred</a:t>
            </a:r>
          </a:p>
          <a:p>
            <a:pPr algn="just"/>
            <a:r>
              <a:rPr lang="en-US" altLang="zh-CN" sz="1200" i="1" dirty="0">
                <a:latin typeface="Garamond"/>
                <a:cs typeface="Garamond"/>
              </a:rPr>
              <a:t>battles.</a:t>
            </a:r>
          </a:p>
          <a:p>
            <a:r>
              <a:rPr lang="en-US" altLang="zh-CN" sz="1050" i="1" dirty="0">
                <a:latin typeface="Times New Roman"/>
                <a:cs typeface="Times New Roman"/>
              </a:rPr>
              <a:t>–Sun Tzu, The Art of War, 544 BC</a:t>
            </a:r>
            <a:endParaRPr lang="zh-CN" altLang="en-US" sz="1050" i="1" dirty="0">
              <a:latin typeface="Times New Roman"/>
              <a:cs typeface="Times New Roman"/>
            </a:endParaRPr>
          </a:p>
        </p:txBody>
      </p:sp>
      <p:graphicFrame>
        <p:nvGraphicFramePr>
          <p:cNvPr id="9" name="表格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2240532"/>
              </p:ext>
            </p:extLst>
          </p:nvPr>
        </p:nvGraphicFramePr>
        <p:xfrm>
          <a:off x="693616" y="3165231"/>
          <a:ext cx="2930768" cy="2487168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930768"/>
              </a:tblGrid>
              <a:tr h="41571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dirty="0" smtClean="0"/>
                        <a:t>Related</a:t>
                      </a:r>
                      <a:r>
                        <a:rPr kumimoji="1" lang="zh-CN" altLang="en-US" dirty="0" smtClean="0"/>
                        <a:t> </a:t>
                      </a:r>
                      <a:r>
                        <a:rPr kumimoji="1" lang="en-US" altLang="zh-CN" dirty="0" smtClean="0"/>
                        <a:t>areas:</a:t>
                      </a:r>
                      <a:endParaRPr kumimoji="1" lang="en-US" altLang="zh-CN" b="1" dirty="0" smtClean="0"/>
                    </a:p>
                  </a:txBody>
                  <a:tcPr/>
                </a:tc>
              </a:tr>
              <a:tr h="1909366">
                <a:tc>
                  <a:txBody>
                    <a:bodyPr/>
                    <a:lstStyle/>
                    <a:p>
                      <a:pPr marL="342900" indent="-342900" algn="l">
                        <a:lnSpc>
                          <a:spcPct val="120000"/>
                        </a:lnSpc>
                        <a:buFont typeface="Wingdings" charset="2"/>
                        <a:buChar char="ü"/>
                      </a:pPr>
                      <a:r>
                        <a:rPr kumimoji="1" lang="en-US" altLang="zh-CN" dirty="0" smtClean="0"/>
                        <a:t>Learning</a:t>
                      </a:r>
                      <a:r>
                        <a:rPr kumimoji="1" lang="zh-CN" altLang="en-US" dirty="0" smtClean="0"/>
                        <a:t> </a:t>
                      </a:r>
                      <a:r>
                        <a:rPr kumimoji="1" lang="en-US" altLang="zh-CN" dirty="0" smtClean="0"/>
                        <a:t>theory</a:t>
                      </a:r>
                    </a:p>
                    <a:p>
                      <a:pPr marL="342900" indent="-342900" algn="l">
                        <a:lnSpc>
                          <a:spcPct val="120000"/>
                        </a:lnSpc>
                        <a:buFont typeface="Wingdings" charset="2"/>
                        <a:buChar char="ü"/>
                      </a:pPr>
                      <a:r>
                        <a:rPr kumimoji="1" lang="en-US" altLang="zh-CN" dirty="0" smtClean="0"/>
                        <a:t>Game</a:t>
                      </a:r>
                      <a:r>
                        <a:rPr kumimoji="1" lang="zh-CN" altLang="en-US" dirty="0" smtClean="0"/>
                        <a:t> </a:t>
                      </a:r>
                      <a:r>
                        <a:rPr kumimoji="1" lang="en-US" altLang="zh-CN" dirty="0" smtClean="0"/>
                        <a:t>theory</a:t>
                      </a:r>
                    </a:p>
                    <a:p>
                      <a:pPr marL="342900" indent="-342900" algn="l">
                        <a:lnSpc>
                          <a:spcPct val="120000"/>
                        </a:lnSpc>
                        <a:buFont typeface="Wingdings" charset="2"/>
                        <a:buChar char="ü"/>
                      </a:pPr>
                      <a:r>
                        <a:rPr kumimoji="1" lang="en-US" altLang="zh-CN" dirty="0" smtClean="0"/>
                        <a:t>IT</a:t>
                      </a:r>
                      <a:r>
                        <a:rPr kumimoji="1" lang="zh-CN" altLang="en-US" dirty="0" smtClean="0"/>
                        <a:t> </a:t>
                      </a:r>
                      <a:r>
                        <a:rPr kumimoji="1" lang="en-US" altLang="zh-CN" dirty="0" smtClean="0"/>
                        <a:t>security</a:t>
                      </a:r>
                    </a:p>
                    <a:p>
                      <a:pPr marL="342900" indent="-342900" algn="l">
                        <a:lnSpc>
                          <a:spcPct val="120000"/>
                        </a:lnSpc>
                        <a:buFont typeface="Wingdings" charset="2"/>
                        <a:buChar char="ü"/>
                      </a:pPr>
                      <a:r>
                        <a:rPr kumimoji="1" lang="en-US" altLang="zh-CN" dirty="0" smtClean="0"/>
                        <a:t>Robust</a:t>
                      </a:r>
                      <a:r>
                        <a:rPr kumimoji="1" lang="zh-CN" altLang="en-US" dirty="0" smtClean="0"/>
                        <a:t> </a:t>
                      </a:r>
                      <a:r>
                        <a:rPr kumimoji="1" lang="en-US" altLang="zh-CN" dirty="0" smtClean="0"/>
                        <a:t>statistics</a:t>
                      </a:r>
                    </a:p>
                    <a:p>
                      <a:pPr marL="342900" indent="-342900" algn="l">
                        <a:lnSpc>
                          <a:spcPct val="120000"/>
                        </a:lnSpc>
                        <a:buFont typeface="Wingdings" charset="2"/>
                        <a:buChar char="ü"/>
                      </a:pPr>
                      <a:r>
                        <a:rPr kumimoji="1" lang="en-US" altLang="zh-CN" dirty="0" smtClean="0"/>
                        <a:t>Differential</a:t>
                      </a:r>
                      <a:r>
                        <a:rPr kumimoji="1" lang="zh-CN" altLang="en-US" dirty="0" smtClean="0"/>
                        <a:t> </a:t>
                      </a:r>
                      <a:r>
                        <a:rPr kumimoji="1" lang="en-US" altLang="zh-CN" dirty="0" smtClean="0"/>
                        <a:t>privacy</a:t>
                      </a:r>
                    </a:p>
                    <a:p>
                      <a:pPr marL="0" indent="0" algn="l">
                        <a:lnSpc>
                          <a:spcPct val="120000"/>
                        </a:lnSpc>
                        <a:buFont typeface="Arial"/>
                        <a:buNone/>
                      </a:pPr>
                      <a:endParaRPr kumimoji="1" lang="en-US" altLang="zh-CN" dirty="0" smtClean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604820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508000" y="914400"/>
            <a:ext cx="8128000" cy="609600"/>
          </a:xfrm>
        </p:spPr>
        <p:txBody>
          <a:bodyPr/>
          <a:lstStyle/>
          <a:p>
            <a:pPr eaLnBrk="1" hangingPunct="1"/>
            <a:r>
              <a:rPr lang="en-US" sz="2400" dirty="0" smtClean="0">
                <a:latin typeface="Arial" charset="0"/>
                <a:ea typeface="ＭＳ Ｐゴシック" charset="0"/>
                <a:cs typeface="ＭＳ Ｐゴシック" charset="0"/>
              </a:rPr>
              <a:t>Learning</a:t>
            </a:r>
            <a:r>
              <a:rPr lang="zh-CN" altLang="en-US" sz="2400" dirty="0" smtClean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altLang="zh-CN" sz="2400" dirty="0" smtClean="0">
                <a:latin typeface="Arial" charset="0"/>
                <a:ea typeface="ＭＳ Ｐゴシック" charset="0"/>
                <a:cs typeface="ＭＳ Ｐゴシック" charset="0"/>
              </a:rPr>
              <a:t>under</a:t>
            </a:r>
            <a:r>
              <a:rPr lang="zh-CN" altLang="en-US" sz="2400" dirty="0" smtClean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altLang="zh-CN" sz="2400" dirty="0" smtClean="0">
                <a:latin typeface="Arial" charset="0"/>
                <a:ea typeface="ＭＳ Ｐゴシック" charset="0"/>
                <a:cs typeface="ＭＳ Ｐゴシック" charset="0"/>
              </a:rPr>
              <a:t>Adversarial</a:t>
            </a:r>
            <a:r>
              <a:rPr lang="zh-CN" altLang="en-US" sz="2400" dirty="0" smtClean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altLang="zh-CN" sz="2400" dirty="0" smtClean="0">
                <a:latin typeface="Arial" charset="0"/>
                <a:ea typeface="ＭＳ Ｐゴシック" charset="0"/>
                <a:cs typeface="ＭＳ Ｐゴシック" charset="0"/>
              </a:rPr>
              <a:t>Impact</a:t>
            </a:r>
            <a:endParaRPr lang="en-US" sz="2400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7" name="内容占位符 4"/>
          <p:cNvPicPr>
            <a:picLocks noGrp="1" noChangeAspect="1"/>
          </p:cNvPicPr>
          <p:nvPr>
            <p:ph idx="1"/>
          </p:nvPr>
        </p:nvPicPr>
        <p:blipFill>
          <a:blip r:embed="rId2"/>
          <a:srcRect t="-11748" b="-11748"/>
          <a:stretch>
            <a:fillRect/>
          </a:stretch>
        </p:blipFill>
        <p:spPr>
          <a:xfrm>
            <a:off x="635001" y="1819029"/>
            <a:ext cx="7307384" cy="3904883"/>
          </a:xfr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086" y="5207000"/>
            <a:ext cx="1003300" cy="806673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759309" y="5353534"/>
            <a:ext cx="2715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CN" sz="1600" dirty="0" smtClean="0">
                <a:solidFill>
                  <a:srgbClr val="FF0000"/>
                </a:solidFill>
              </a:rPr>
              <a:t>Data</a:t>
            </a:r>
            <a:r>
              <a:rPr kumimoji="1" lang="zh-CN" altLang="en-US" sz="1600" dirty="0" smtClean="0">
                <a:solidFill>
                  <a:srgbClr val="FF0000"/>
                </a:solidFill>
              </a:rPr>
              <a:t> </a:t>
            </a:r>
            <a:r>
              <a:rPr kumimoji="1" lang="en-US" altLang="zh-CN" sz="1600" dirty="0" smtClean="0">
                <a:solidFill>
                  <a:srgbClr val="FF0000"/>
                </a:solidFill>
              </a:rPr>
              <a:t>stationary</a:t>
            </a:r>
            <a:r>
              <a:rPr kumimoji="1" lang="zh-CN" altLang="en-US" sz="1600" dirty="0" smtClean="0">
                <a:solidFill>
                  <a:srgbClr val="FF0000"/>
                </a:solidFill>
              </a:rPr>
              <a:t> </a:t>
            </a:r>
            <a:r>
              <a:rPr kumimoji="1" lang="en-US" altLang="zh-CN" sz="1600" dirty="0" smtClean="0">
                <a:solidFill>
                  <a:srgbClr val="FF0000"/>
                </a:solidFill>
              </a:rPr>
              <a:t>assumption</a:t>
            </a:r>
            <a:r>
              <a:rPr kumimoji="1" lang="zh-CN" altLang="en-US" sz="1600" dirty="0" smtClean="0">
                <a:solidFill>
                  <a:srgbClr val="FF0000"/>
                </a:solidFill>
              </a:rPr>
              <a:t> </a:t>
            </a:r>
            <a:r>
              <a:rPr kumimoji="1" lang="en-US" altLang="zh-CN" sz="1600" dirty="0" smtClean="0">
                <a:solidFill>
                  <a:srgbClr val="FF0000"/>
                </a:solidFill>
              </a:rPr>
              <a:t>might</a:t>
            </a:r>
            <a:r>
              <a:rPr kumimoji="1" lang="zh-CN" altLang="en-US" sz="1600" dirty="0" smtClean="0">
                <a:solidFill>
                  <a:srgbClr val="FF0000"/>
                </a:solidFill>
              </a:rPr>
              <a:t> </a:t>
            </a:r>
            <a:r>
              <a:rPr kumimoji="1" lang="en-US" altLang="zh-CN" sz="1600" dirty="0" smtClean="0">
                <a:solidFill>
                  <a:srgbClr val="FF0000"/>
                </a:solidFill>
              </a:rPr>
              <a:t>be</a:t>
            </a:r>
            <a:r>
              <a:rPr kumimoji="1" lang="zh-CN" altLang="en-US" sz="1600" dirty="0" smtClean="0">
                <a:solidFill>
                  <a:srgbClr val="FF0000"/>
                </a:solidFill>
              </a:rPr>
              <a:t> </a:t>
            </a:r>
            <a:r>
              <a:rPr kumimoji="1" lang="en-US" altLang="zh-CN" sz="1600" dirty="0" smtClean="0">
                <a:solidFill>
                  <a:srgbClr val="FF0000"/>
                </a:solidFill>
              </a:rPr>
              <a:t>wrong</a:t>
            </a:r>
            <a:endParaRPr kumimoji="1" lang="zh-CN" altLang="en-US" sz="1600" dirty="0">
              <a:solidFill>
                <a:srgbClr val="FF0000"/>
              </a:solidFill>
            </a:endParaRPr>
          </a:p>
        </p:txBody>
      </p:sp>
      <p:cxnSp>
        <p:nvCxnSpPr>
          <p:cNvPr id="10" name="直线箭头连接符 9"/>
          <p:cNvCxnSpPr/>
          <p:nvPr/>
        </p:nvCxnSpPr>
        <p:spPr bwMode="auto">
          <a:xfrm flipV="1">
            <a:off x="1690077" y="4044462"/>
            <a:ext cx="0" cy="94761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35515418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内容占位符 4"/>
          <p:cNvPicPr>
            <a:picLocks noGrp="1" noChangeAspect="1"/>
          </p:cNvPicPr>
          <p:nvPr>
            <p:ph idx="1"/>
          </p:nvPr>
        </p:nvPicPr>
        <p:blipFill>
          <a:blip r:embed="rId2"/>
          <a:srcRect t="-11748" b="-11748"/>
          <a:stretch>
            <a:fillRect/>
          </a:stretch>
        </p:blipFill>
        <p:spPr>
          <a:xfrm>
            <a:off x="635001" y="1819029"/>
            <a:ext cx="7307384" cy="3904883"/>
          </a:xfrm>
        </p:spPr>
      </p:pic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508000" y="914400"/>
            <a:ext cx="8128000" cy="609600"/>
          </a:xfrm>
        </p:spPr>
        <p:txBody>
          <a:bodyPr/>
          <a:lstStyle/>
          <a:p>
            <a:pPr eaLnBrk="1" hangingPunct="1"/>
            <a:r>
              <a:rPr lang="en-US" sz="2400" dirty="0" smtClean="0">
                <a:latin typeface="Arial" charset="0"/>
                <a:ea typeface="ＭＳ Ｐゴシック" charset="0"/>
                <a:cs typeface="ＭＳ Ｐゴシック" charset="0"/>
              </a:rPr>
              <a:t>Learning</a:t>
            </a:r>
            <a:r>
              <a:rPr lang="zh-CN" altLang="en-US" sz="2400" dirty="0" smtClean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altLang="zh-CN" sz="2400" dirty="0" smtClean="0">
                <a:latin typeface="Arial" charset="0"/>
                <a:ea typeface="ＭＳ Ｐゴシック" charset="0"/>
                <a:cs typeface="ＭＳ Ｐゴシック" charset="0"/>
              </a:rPr>
              <a:t>under</a:t>
            </a:r>
            <a:r>
              <a:rPr lang="zh-CN" altLang="en-US" sz="2400" dirty="0" smtClean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altLang="zh-CN" sz="2400" dirty="0" smtClean="0">
                <a:latin typeface="Arial" charset="0"/>
                <a:ea typeface="ＭＳ Ｐゴシック" charset="0"/>
                <a:cs typeface="ＭＳ Ｐゴシック" charset="0"/>
              </a:rPr>
              <a:t>Adversarial</a:t>
            </a:r>
            <a:r>
              <a:rPr lang="zh-CN" altLang="en-US" sz="2400" dirty="0" smtClean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altLang="zh-CN" sz="2400" dirty="0" smtClean="0">
                <a:latin typeface="Arial" charset="0"/>
                <a:ea typeface="ＭＳ Ｐゴシック" charset="0"/>
                <a:cs typeface="ＭＳ Ｐゴシック" charset="0"/>
              </a:rPr>
              <a:t>Impact</a:t>
            </a:r>
            <a:endParaRPr lang="en-US" sz="2400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086" y="5207000"/>
            <a:ext cx="1003300" cy="806673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759309" y="5353534"/>
            <a:ext cx="2715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CN" sz="1600" dirty="0" smtClean="0">
                <a:solidFill>
                  <a:srgbClr val="FF0000"/>
                </a:solidFill>
              </a:rPr>
              <a:t>Data</a:t>
            </a:r>
            <a:r>
              <a:rPr kumimoji="1" lang="zh-CN" altLang="en-US" sz="1600" dirty="0" smtClean="0">
                <a:solidFill>
                  <a:srgbClr val="FF0000"/>
                </a:solidFill>
              </a:rPr>
              <a:t> </a:t>
            </a:r>
            <a:r>
              <a:rPr kumimoji="1" lang="en-US" altLang="zh-CN" sz="1600" dirty="0" smtClean="0">
                <a:solidFill>
                  <a:srgbClr val="FF0000"/>
                </a:solidFill>
              </a:rPr>
              <a:t>stationary</a:t>
            </a:r>
            <a:r>
              <a:rPr kumimoji="1" lang="zh-CN" altLang="en-US" sz="1600" dirty="0" smtClean="0">
                <a:solidFill>
                  <a:srgbClr val="FF0000"/>
                </a:solidFill>
              </a:rPr>
              <a:t> </a:t>
            </a:r>
            <a:r>
              <a:rPr kumimoji="1" lang="en-US" altLang="zh-CN" sz="1600" dirty="0" smtClean="0">
                <a:solidFill>
                  <a:srgbClr val="FF0000"/>
                </a:solidFill>
              </a:rPr>
              <a:t>assumption</a:t>
            </a:r>
            <a:r>
              <a:rPr kumimoji="1" lang="zh-CN" altLang="en-US" sz="1600" dirty="0" smtClean="0">
                <a:solidFill>
                  <a:srgbClr val="FF0000"/>
                </a:solidFill>
              </a:rPr>
              <a:t> </a:t>
            </a:r>
            <a:r>
              <a:rPr kumimoji="1" lang="en-US" altLang="zh-CN" sz="1600" dirty="0" smtClean="0">
                <a:solidFill>
                  <a:srgbClr val="FF0000"/>
                </a:solidFill>
              </a:rPr>
              <a:t>might</a:t>
            </a:r>
            <a:r>
              <a:rPr kumimoji="1" lang="zh-CN" altLang="en-US" sz="1600" dirty="0" smtClean="0">
                <a:solidFill>
                  <a:srgbClr val="FF0000"/>
                </a:solidFill>
              </a:rPr>
              <a:t> </a:t>
            </a:r>
            <a:r>
              <a:rPr kumimoji="1" lang="en-US" altLang="zh-CN" sz="1600" dirty="0" smtClean="0">
                <a:solidFill>
                  <a:srgbClr val="FF0000"/>
                </a:solidFill>
              </a:rPr>
              <a:t>be</a:t>
            </a:r>
            <a:r>
              <a:rPr kumimoji="1" lang="zh-CN" altLang="en-US" sz="1600" dirty="0" smtClean="0">
                <a:solidFill>
                  <a:srgbClr val="FF0000"/>
                </a:solidFill>
              </a:rPr>
              <a:t> </a:t>
            </a:r>
            <a:r>
              <a:rPr kumimoji="1" lang="en-US" altLang="zh-CN" sz="1600" dirty="0" smtClean="0">
                <a:solidFill>
                  <a:srgbClr val="FF0000"/>
                </a:solidFill>
              </a:rPr>
              <a:t>wrong</a:t>
            </a:r>
            <a:endParaRPr kumimoji="1" lang="zh-CN" altLang="en-US" sz="1600" dirty="0">
              <a:solidFill>
                <a:srgbClr val="FF0000"/>
              </a:solidFill>
            </a:endParaRPr>
          </a:p>
        </p:txBody>
      </p:sp>
      <p:sp>
        <p:nvSpPr>
          <p:cNvPr id="4" name="矩形 3"/>
          <p:cNvSpPr/>
          <p:nvPr/>
        </p:nvSpPr>
        <p:spPr bwMode="auto">
          <a:xfrm>
            <a:off x="2930769" y="2168769"/>
            <a:ext cx="1563077" cy="2110154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9" name="矩形 8"/>
          <p:cNvSpPr/>
          <p:nvPr/>
        </p:nvSpPr>
        <p:spPr bwMode="auto">
          <a:xfrm>
            <a:off x="4900247" y="2217615"/>
            <a:ext cx="3032370" cy="2041770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11" name="矩形 10"/>
          <p:cNvSpPr/>
          <p:nvPr/>
        </p:nvSpPr>
        <p:spPr bwMode="auto">
          <a:xfrm>
            <a:off x="4906107" y="4357077"/>
            <a:ext cx="2733432" cy="1060937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cxnSp>
        <p:nvCxnSpPr>
          <p:cNvPr id="8" name="直线箭头连接符 7"/>
          <p:cNvCxnSpPr/>
          <p:nvPr/>
        </p:nvCxnSpPr>
        <p:spPr bwMode="auto">
          <a:xfrm flipV="1">
            <a:off x="1592385" y="3350846"/>
            <a:ext cx="1357923" cy="1719385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</p:spPr>
      </p:cxnSp>
      <p:cxnSp>
        <p:nvCxnSpPr>
          <p:cNvPr id="13" name="直线箭头连接符 12"/>
          <p:cNvCxnSpPr>
            <a:endCxn id="9" idx="1"/>
          </p:cNvCxnSpPr>
          <p:nvPr/>
        </p:nvCxnSpPr>
        <p:spPr bwMode="auto">
          <a:xfrm flipV="1">
            <a:off x="1572846" y="3238500"/>
            <a:ext cx="3327401" cy="196850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</p:spPr>
      </p:cxnSp>
      <p:cxnSp>
        <p:nvCxnSpPr>
          <p:cNvPr id="16" name="直线箭头连接符 15"/>
          <p:cNvCxnSpPr/>
          <p:nvPr/>
        </p:nvCxnSpPr>
        <p:spPr bwMode="auto">
          <a:xfrm flipV="1">
            <a:off x="1670538" y="4982308"/>
            <a:ext cx="3311770" cy="302847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</p:spPr>
      </p:cxnSp>
      <p:sp>
        <p:nvSpPr>
          <p:cNvPr id="18" name="文本框 17"/>
          <p:cNvSpPr txBox="1"/>
          <p:nvPr/>
        </p:nvSpPr>
        <p:spPr>
          <a:xfrm>
            <a:off x="3087626" y="1865924"/>
            <a:ext cx="12196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b="1" dirty="0" smtClean="0">
                <a:solidFill>
                  <a:srgbClr val="FF0000"/>
                </a:solidFill>
              </a:rPr>
              <a:t>False</a:t>
            </a:r>
            <a:r>
              <a:rPr kumimoji="1" lang="zh-CN" altLang="en-US" sz="1200" b="1" dirty="0" smtClean="0">
                <a:solidFill>
                  <a:srgbClr val="FF0000"/>
                </a:solidFill>
              </a:rPr>
              <a:t> </a:t>
            </a:r>
            <a:r>
              <a:rPr kumimoji="1" lang="en-US" altLang="zh-CN" sz="1200" b="1" dirty="0" smtClean="0">
                <a:solidFill>
                  <a:srgbClr val="FF0000"/>
                </a:solidFill>
              </a:rPr>
              <a:t>features</a:t>
            </a:r>
            <a:endParaRPr kumimoji="1" lang="zh-CN" altLang="en-US" sz="1200" b="1" dirty="0">
              <a:solidFill>
                <a:srgbClr val="FF0000"/>
              </a:solidFill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5669344" y="1862017"/>
            <a:ext cx="13303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b="1" dirty="0" smtClean="0">
                <a:solidFill>
                  <a:srgbClr val="FF0000"/>
                </a:solidFill>
              </a:rPr>
              <a:t>Poison</a:t>
            </a:r>
            <a:r>
              <a:rPr kumimoji="1" lang="zh-CN" altLang="en-US" sz="1200" b="1" dirty="0" smtClean="0">
                <a:solidFill>
                  <a:srgbClr val="FF0000"/>
                </a:solidFill>
              </a:rPr>
              <a:t> </a:t>
            </a:r>
            <a:r>
              <a:rPr kumimoji="1" lang="en-US" altLang="zh-CN" sz="1200" b="1" dirty="0" smtClean="0">
                <a:solidFill>
                  <a:srgbClr val="FF0000"/>
                </a:solidFill>
              </a:rPr>
              <a:t>learning</a:t>
            </a:r>
            <a:endParaRPr kumimoji="1" lang="zh-CN" altLang="en-US" sz="1200" b="1" dirty="0">
              <a:solidFill>
                <a:srgbClr val="FF0000"/>
              </a:solidFill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5771456" y="5462956"/>
            <a:ext cx="11852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b="1" dirty="0" smtClean="0">
                <a:solidFill>
                  <a:srgbClr val="FF0000"/>
                </a:solidFill>
              </a:rPr>
              <a:t>Evade</a:t>
            </a:r>
            <a:r>
              <a:rPr kumimoji="1" lang="zh-CN" altLang="en-US" sz="1200" b="1" dirty="0" smtClean="0">
                <a:solidFill>
                  <a:srgbClr val="FF0000"/>
                </a:solidFill>
              </a:rPr>
              <a:t> </a:t>
            </a:r>
            <a:r>
              <a:rPr kumimoji="1" lang="en-US" altLang="zh-CN" sz="1200" b="1" dirty="0" smtClean="0">
                <a:solidFill>
                  <a:srgbClr val="FF0000"/>
                </a:solidFill>
              </a:rPr>
              <a:t>testing</a:t>
            </a:r>
            <a:endParaRPr kumimoji="1" lang="zh-CN" altLang="en-US" sz="1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79941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TUM_Vorlage_weiss">
  <a:themeElements>
    <a:clrScheme name="Leere Präsentation 1">
      <a:dk1>
        <a:srgbClr val="000000"/>
      </a:dk1>
      <a:lt1>
        <a:srgbClr val="FFFFFF"/>
      </a:lt1>
      <a:dk2>
        <a:srgbClr val="0065BD"/>
      </a:dk2>
      <a:lt2>
        <a:srgbClr val="005293"/>
      </a:lt2>
      <a:accent1>
        <a:srgbClr val="A2AD00"/>
      </a:accent1>
      <a:accent2>
        <a:srgbClr val="E37222"/>
      </a:accent2>
      <a:accent3>
        <a:srgbClr val="AAB8DB"/>
      </a:accent3>
      <a:accent4>
        <a:srgbClr val="DADADA"/>
      </a:accent4>
      <a:accent5>
        <a:srgbClr val="CED3AA"/>
      </a:accent5>
      <a:accent6>
        <a:srgbClr val="CE671E"/>
      </a:accent6>
      <a:hlink>
        <a:srgbClr val="DAD7CB"/>
      </a:hlink>
      <a:folHlink>
        <a:srgbClr val="9C9D9F"/>
      </a:folHlink>
    </a:clrScheme>
    <a:fontScheme name="Leere Prä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Leere Präsentation 1">
        <a:dk1>
          <a:srgbClr val="000000"/>
        </a:dk1>
        <a:lt1>
          <a:srgbClr val="FFFFFF"/>
        </a:lt1>
        <a:dk2>
          <a:srgbClr val="0065BD"/>
        </a:dk2>
        <a:lt2>
          <a:srgbClr val="005293"/>
        </a:lt2>
        <a:accent1>
          <a:srgbClr val="A2AD00"/>
        </a:accent1>
        <a:accent2>
          <a:srgbClr val="E37222"/>
        </a:accent2>
        <a:accent3>
          <a:srgbClr val="AAB8DB"/>
        </a:accent3>
        <a:accent4>
          <a:srgbClr val="DADADA"/>
        </a:accent4>
        <a:accent5>
          <a:srgbClr val="CED3AA"/>
        </a:accent5>
        <a:accent6>
          <a:srgbClr val="CE671E"/>
        </a:accent6>
        <a:hlink>
          <a:srgbClr val="DAD7CB"/>
        </a:hlink>
        <a:folHlink>
          <a:srgbClr val="9C9D9F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TUM_Vorlage_weiss.pot</Template>
  <TotalTime>1191</TotalTime>
  <Words>1848</Words>
  <Application>Microsoft Macintosh PowerPoint</Application>
  <PresentationFormat>全屏显示(4:3)</PresentationFormat>
  <Paragraphs>268</Paragraphs>
  <Slides>38</Slides>
  <Notes>1</Notes>
  <HiddenSlides>0</HiddenSlides>
  <MMClips>0</MMClips>
  <ScaleCrop>false</ScaleCrop>
  <HeadingPairs>
    <vt:vector size="6" baseType="variant">
      <vt:variant>
        <vt:lpstr>主题</vt:lpstr>
      </vt:variant>
      <vt:variant>
        <vt:i4>1</vt:i4>
      </vt:variant>
      <vt:variant>
        <vt:lpstr>嵌入的 OLE 服务器</vt:lpstr>
      </vt:variant>
      <vt:variant>
        <vt:i4>1</vt:i4>
      </vt:variant>
      <vt:variant>
        <vt:lpstr>幻灯片标题</vt:lpstr>
      </vt:variant>
      <vt:variant>
        <vt:i4>38</vt:i4>
      </vt:variant>
    </vt:vector>
  </HeadingPairs>
  <TitlesOfParts>
    <vt:vector size="40" baseType="lpstr">
      <vt:lpstr>TUM_Vorlage_weiss</vt:lpstr>
      <vt:lpstr>Microsoft 公式</vt:lpstr>
      <vt:lpstr>Selected Topics for IT Security  Adversarial Learning: AI as a New Security Target</vt:lpstr>
      <vt:lpstr>Outline</vt:lpstr>
      <vt:lpstr>Introduction</vt:lpstr>
      <vt:lpstr>Motivation</vt:lpstr>
      <vt:lpstr>Motivation</vt:lpstr>
      <vt:lpstr>Motivation</vt:lpstr>
      <vt:lpstr>Definition </vt:lpstr>
      <vt:lpstr>Learning under Adversarial Impact</vt:lpstr>
      <vt:lpstr>Learning under Adversarial Impact</vt:lpstr>
      <vt:lpstr>Outline</vt:lpstr>
      <vt:lpstr>Inside the learning</vt:lpstr>
      <vt:lpstr>Inside the learning (cont.) </vt:lpstr>
      <vt:lpstr>Model Selection</vt:lpstr>
      <vt:lpstr>Overfitting</vt:lpstr>
      <vt:lpstr>Bias vs. Variance</vt:lpstr>
      <vt:lpstr>Outline</vt:lpstr>
      <vt:lpstr>Learning formulation</vt:lpstr>
      <vt:lpstr>Adversarial Modeling</vt:lpstr>
      <vt:lpstr>An example</vt:lpstr>
      <vt:lpstr>Adversarial Capability</vt:lpstr>
      <vt:lpstr>Taxonomy of Adversarial Attacks</vt:lpstr>
      <vt:lpstr>Taxonomy of Adversarial Attacks</vt:lpstr>
      <vt:lpstr>Typical Attack Types</vt:lpstr>
      <vt:lpstr>Outline</vt:lpstr>
      <vt:lpstr>Types of Adversaries</vt:lpstr>
      <vt:lpstr>Poisoning attack on SVMs</vt:lpstr>
      <vt:lpstr>Poisoning attack on SVMs</vt:lpstr>
      <vt:lpstr>Evasion Attacks</vt:lpstr>
      <vt:lpstr>Mimicry Attack on SVMs</vt:lpstr>
      <vt:lpstr>Mimicry Attack on SVMs</vt:lpstr>
      <vt:lpstr>Evasion Attack Simulation </vt:lpstr>
      <vt:lpstr>Outline</vt:lpstr>
      <vt:lpstr>Towards Secure Learning</vt:lpstr>
      <vt:lpstr>Multiple Classifier Systems</vt:lpstr>
      <vt:lpstr>Adaptive Regularization</vt:lpstr>
      <vt:lpstr>Outline</vt:lpstr>
      <vt:lpstr>Conclusions</vt:lpstr>
      <vt:lpstr>References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creator>support</dc:creator>
  <cp:lastModifiedBy>Huang Xiao</cp:lastModifiedBy>
  <cp:revision>356</cp:revision>
  <dcterms:created xsi:type="dcterms:W3CDTF">2009-06-05T15:14:26Z</dcterms:created>
  <dcterms:modified xsi:type="dcterms:W3CDTF">2016-04-19T19:52:47Z</dcterms:modified>
</cp:coreProperties>
</file>